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 id="2147483840" r:id="rId2"/>
  </p:sldMasterIdLst>
  <p:notesMasterIdLst>
    <p:notesMasterId r:id="rId41"/>
  </p:notesMasterIdLst>
  <p:sldIdLst>
    <p:sldId id="256" r:id="rId3"/>
    <p:sldId id="339" r:id="rId4"/>
    <p:sldId id="330" r:id="rId5"/>
    <p:sldId id="331" r:id="rId6"/>
    <p:sldId id="341" r:id="rId7"/>
    <p:sldId id="332" r:id="rId8"/>
    <p:sldId id="333" r:id="rId9"/>
    <p:sldId id="351" r:id="rId10"/>
    <p:sldId id="357" r:id="rId11"/>
    <p:sldId id="334" r:id="rId12"/>
    <p:sldId id="344" r:id="rId13"/>
    <p:sldId id="340" r:id="rId14"/>
    <p:sldId id="348" r:id="rId15"/>
    <p:sldId id="356" r:id="rId16"/>
    <p:sldId id="353" r:id="rId17"/>
    <p:sldId id="354" r:id="rId18"/>
    <p:sldId id="355" r:id="rId19"/>
    <p:sldId id="358" r:id="rId20"/>
    <p:sldId id="359" r:id="rId21"/>
    <p:sldId id="360" r:id="rId22"/>
    <p:sldId id="361" r:id="rId23"/>
    <p:sldId id="362" r:id="rId24"/>
    <p:sldId id="349" r:id="rId25"/>
    <p:sldId id="350" r:id="rId26"/>
    <p:sldId id="347" r:id="rId27"/>
    <p:sldId id="314" r:id="rId28"/>
    <p:sldId id="315" r:id="rId29"/>
    <p:sldId id="317" r:id="rId30"/>
    <p:sldId id="319" r:id="rId31"/>
    <p:sldId id="320" r:id="rId32"/>
    <p:sldId id="321" r:id="rId33"/>
    <p:sldId id="322" r:id="rId34"/>
    <p:sldId id="323" r:id="rId35"/>
    <p:sldId id="324" r:id="rId36"/>
    <p:sldId id="325" r:id="rId37"/>
    <p:sldId id="326" r:id="rId38"/>
    <p:sldId id="327" r:id="rId39"/>
    <p:sldId id="328"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7CFCA91-7053-4C1A-B698-C894BA9E7269}">
          <p14:sldIdLst>
            <p14:sldId id="256"/>
            <p14:sldId id="339"/>
            <p14:sldId id="330"/>
            <p14:sldId id="331"/>
            <p14:sldId id="341"/>
            <p14:sldId id="332"/>
            <p14:sldId id="333"/>
            <p14:sldId id="351"/>
            <p14:sldId id="357"/>
            <p14:sldId id="334"/>
            <p14:sldId id="344"/>
            <p14:sldId id="340"/>
            <p14:sldId id="348"/>
            <p14:sldId id="356"/>
            <p14:sldId id="353"/>
            <p14:sldId id="354"/>
            <p14:sldId id="355"/>
            <p14:sldId id="358"/>
            <p14:sldId id="359"/>
            <p14:sldId id="360"/>
            <p14:sldId id="361"/>
            <p14:sldId id="362"/>
            <p14:sldId id="349"/>
            <p14:sldId id="350"/>
            <p14:sldId id="347"/>
            <p14:sldId id="314"/>
            <p14:sldId id="315"/>
            <p14:sldId id="317"/>
            <p14:sldId id="319"/>
            <p14:sldId id="320"/>
            <p14:sldId id="321"/>
            <p14:sldId id="322"/>
            <p14:sldId id="323"/>
            <p14:sldId id="324"/>
            <p14:sldId id="325"/>
            <p14:sldId id="326"/>
            <p14:sldId id="327"/>
            <p14:sldId id="32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EEC0"/>
    <a:srgbClr val="BCE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08" autoAdjust="0"/>
    <p:restoredTop sz="93469" autoAdjust="0"/>
  </p:normalViewPr>
  <p:slideViewPr>
    <p:cSldViewPr>
      <p:cViewPr varScale="1">
        <p:scale>
          <a:sx n="82" d="100"/>
          <a:sy n="82" d="100"/>
        </p:scale>
        <p:origin x="102" y="12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25.png"/></Relationships>
</file>

<file path=ppt/diagrams/_rels/drawing1.xml.rels><?xml version="1.0" encoding="UTF-8" standalone="yes"?>
<Relationships xmlns="http://schemas.openxmlformats.org/package/2006/relationships"><Relationship Id="rId1"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00AB31-FA69-42B2-8706-18B86B171E0C}" type="doc">
      <dgm:prSet loTypeId="urn:microsoft.com/office/officeart/2005/8/layout/hProcess7" loCatId="list" qsTypeId="urn:microsoft.com/office/officeart/2005/8/quickstyle/simple1" qsCatId="simple" csTypeId="urn:microsoft.com/office/officeart/2005/8/colors/colorful1" csCatId="colorful" phldr="1"/>
      <dgm:spPr/>
      <dgm:t>
        <a:bodyPr/>
        <a:lstStyle/>
        <a:p>
          <a:endParaRPr lang="en-US"/>
        </a:p>
      </dgm:t>
    </dgm:pt>
    <dgm:pt modelId="{DD8F30BB-1E2D-4FFE-B539-38F40553F44C}">
      <dgm:prSet phldrT="[Text]"/>
      <dgm:spPr/>
      <dgm:t>
        <a:bodyPr/>
        <a:lstStyle/>
        <a:p>
          <a:r>
            <a:rPr lang="en-US" dirty="0"/>
            <a:t>STEP1</a:t>
          </a:r>
        </a:p>
      </dgm:t>
    </dgm:pt>
    <dgm:pt modelId="{8D02C96C-9818-45BE-977C-42316BE221AA}" type="parTrans" cxnId="{59F8D008-F1E5-4FE6-9E42-383FAC9CAFB0}">
      <dgm:prSet/>
      <dgm:spPr/>
      <dgm:t>
        <a:bodyPr/>
        <a:lstStyle/>
        <a:p>
          <a:endParaRPr lang="en-US"/>
        </a:p>
      </dgm:t>
    </dgm:pt>
    <dgm:pt modelId="{668B3C1A-5EC9-4F9C-AA88-6DC78C8B310D}" type="sibTrans" cxnId="{59F8D008-F1E5-4FE6-9E42-383FAC9CAFB0}">
      <dgm:prSet/>
      <dgm:spPr/>
      <dgm:t>
        <a:bodyPr/>
        <a:lstStyle/>
        <a:p>
          <a:endParaRPr lang="en-US"/>
        </a:p>
      </dgm:t>
    </dgm:pt>
    <dgm:pt modelId="{A8D5CA59-44AA-4367-A6E8-70334856241A}">
      <dgm:prSet phldrT="[Text]"/>
      <dgm:spPr>
        <a:solidFill>
          <a:schemeClr val="accent1"/>
        </a:solidFill>
        <a:ln>
          <a:solidFill>
            <a:schemeClr val="accent1">
              <a:lumMod val="20000"/>
              <a:lumOff val="80000"/>
            </a:schemeClr>
          </a:solidFill>
        </a:ln>
      </dgm:spPr>
      <dgm:t>
        <a:bodyPr/>
        <a:lstStyle/>
        <a:p>
          <a:r>
            <a:rPr lang="en-US"/>
            <a:t>STEP 2</a:t>
          </a:r>
        </a:p>
      </dgm:t>
    </dgm:pt>
    <dgm:pt modelId="{87CF236E-6670-40EC-88CE-0298E62A026A}" type="parTrans" cxnId="{01FEE429-EC90-4B05-88F3-0D4C8563D24E}">
      <dgm:prSet/>
      <dgm:spPr/>
      <dgm:t>
        <a:bodyPr/>
        <a:lstStyle/>
        <a:p>
          <a:endParaRPr lang="en-US"/>
        </a:p>
      </dgm:t>
    </dgm:pt>
    <dgm:pt modelId="{F3953344-CA2F-444E-ABDB-D50383BC9D59}" type="sibTrans" cxnId="{01FEE429-EC90-4B05-88F3-0D4C8563D24E}">
      <dgm:prSet/>
      <dgm:spPr/>
      <dgm:t>
        <a:bodyPr/>
        <a:lstStyle/>
        <a:p>
          <a:endParaRPr lang="en-US"/>
        </a:p>
      </dgm:t>
    </dgm:pt>
    <dgm:pt modelId="{15C2EA45-A1E5-4631-9C5C-05EAE55EF4A5}">
      <dgm:prSet phldrT="[Text]"/>
      <dgm:spPr>
        <a:solidFill>
          <a:schemeClr val="accent1"/>
        </a:solidFill>
      </dgm:spPr>
      <dgm:t>
        <a:bodyPr/>
        <a:lstStyle/>
        <a:p>
          <a:r>
            <a:rPr lang="en-US"/>
            <a:t>STEP 3</a:t>
          </a:r>
        </a:p>
      </dgm:t>
    </dgm:pt>
    <dgm:pt modelId="{2D58215A-C9A3-4FD5-8B40-A211FD371333}" type="parTrans" cxnId="{B4AD75BB-99A5-4705-92B0-E791CF68923A}">
      <dgm:prSet/>
      <dgm:spPr/>
      <dgm:t>
        <a:bodyPr/>
        <a:lstStyle/>
        <a:p>
          <a:endParaRPr lang="en-US"/>
        </a:p>
      </dgm:t>
    </dgm:pt>
    <dgm:pt modelId="{E5AE1363-64F4-492E-9AA5-E7D6C2555C9E}" type="sibTrans" cxnId="{B4AD75BB-99A5-4705-92B0-E791CF68923A}">
      <dgm:prSet/>
      <dgm:spPr/>
      <dgm:t>
        <a:bodyPr/>
        <a:lstStyle/>
        <a:p>
          <a:endParaRPr lang="en-US"/>
        </a:p>
      </dgm:t>
    </dgm:pt>
    <dgm:pt modelId="{1E4FA7BC-59F8-4E28-8F9C-5245E72C1D00}">
      <dgm:prSet phldrT="[Text]" custT="1"/>
      <dgm:spPr/>
      <dgm:t>
        <a:bodyPr/>
        <a:lstStyle/>
        <a:p>
          <a:r>
            <a:rPr lang="en-US" sz="1600" dirty="0">
              <a:solidFill>
                <a:schemeClr val="accent2">
                  <a:lumMod val="20000"/>
                  <a:lumOff val="80000"/>
                </a:schemeClr>
              </a:solidFill>
            </a:rPr>
            <a:t>District PMO: Review screening and develop </a:t>
          </a:r>
          <a:r>
            <a:rPr lang="en-US" sz="1600" dirty="0" err="1">
              <a:solidFill>
                <a:schemeClr val="accent2">
                  <a:lumMod val="20000"/>
                  <a:lumOff val="80000"/>
                </a:schemeClr>
              </a:solidFill>
            </a:rPr>
            <a:t>ToR</a:t>
          </a:r>
          <a:r>
            <a:rPr lang="en-US" sz="1600" dirty="0">
              <a:solidFill>
                <a:schemeClr val="accent2">
                  <a:lumMod val="20000"/>
                  <a:lumOff val="80000"/>
                </a:schemeClr>
              </a:solidFill>
            </a:rPr>
            <a:t> for instruments </a:t>
          </a:r>
        </a:p>
        <a:p>
          <a:r>
            <a:rPr lang="en-US" sz="1600" dirty="0">
              <a:solidFill>
                <a:schemeClr val="accent2">
                  <a:lumMod val="20000"/>
                  <a:lumOff val="80000"/>
                </a:schemeClr>
              </a:solidFill>
            </a:rPr>
            <a:t>Township Community Liaison Officer and Consultant: </a:t>
          </a:r>
          <a:r>
            <a:rPr lang="en-US" sz="1600" dirty="0"/>
            <a:t>Develop safeguards Instruments (RAP , IPP, ECOP or EMP)</a:t>
          </a:r>
        </a:p>
      </dgm:t>
    </dgm:pt>
    <dgm:pt modelId="{35DE7B6B-5DD9-4919-9DEF-78DC62B0E3F4}" type="parTrans" cxnId="{C55112AE-9F97-425A-9A2E-9A4C3619E28E}">
      <dgm:prSet/>
      <dgm:spPr/>
      <dgm:t>
        <a:bodyPr/>
        <a:lstStyle/>
        <a:p>
          <a:endParaRPr lang="en-US"/>
        </a:p>
      </dgm:t>
    </dgm:pt>
    <dgm:pt modelId="{FC490184-6B3C-40DC-BFBC-526585E05795}" type="sibTrans" cxnId="{C55112AE-9F97-425A-9A2E-9A4C3619E28E}">
      <dgm:prSet/>
      <dgm:spPr/>
      <dgm:t>
        <a:bodyPr/>
        <a:lstStyle/>
        <a:p>
          <a:endParaRPr lang="en-US"/>
        </a:p>
      </dgm:t>
    </dgm:pt>
    <dgm:pt modelId="{D8CCC787-34EE-42FB-873A-60F63E57D4E7}">
      <dgm:prSet/>
      <dgm:spPr>
        <a:solidFill>
          <a:schemeClr val="accent1"/>
        </a:solidFill>
      </dgm:spPr>
      <dgm:t>
        <a:bodyPr/>
        <a:lstStyle/>
        <a:p>
          <a:r>
            <a:rPr lang="en-US"/>
            <a:t>STEP 4</a:t>
          </a:r>
        </a:p>
      </dgm:t>
    </dgm:pt>
    <dgm:pt modelId="{A7120D2D-9ACB-4FA3-BD34-968D2025C5F8}" type="sibTrans" cxnId="{5A736910-3290-4C06-B537-6C78AF9D0AC4}">
      <dgm:prSet/>
      <dgm:spPr/>
      <dgm:t>
        <a:bodyPr/>
        <a:lstStyle/>
        <a:p>
          <a:endParaRPr lang="en-US"/>
        </a:p>
      </dgm:t>
    </dgm:pt>
    <dgm:pt modelId="{EBA4EBA1-5DFF-4D43-A298-1273738BBCE8}" type="parTrans" cxnId="{5A736910-3290-4C06-B537-6C78AF9D0AC4}">
      <dgm:prSet/>
      <dgm:spPr/>
      <dgm:t>
        <a:bodyPr/>
        <a:lstStyle/>
        <a:p>
          <a:endParaRPr lang="en-US"/>
        </a:p>
      </dgm:t>
    </dgm:pt>
    <dgm:pt modelId="{AB1AF784-2C9E-4804-A409-BC62BA2EFDE4}">
      <dgm:prSet custT="1"/>
      <dgm:spPr/>
      <dgm:t>
        <a:bodyPr/>
        <a:lstStyle/>
        <a:p>
          <a:r>
            <a:rPr lang="en-US" sz="1600" dirty="0">
              <a:solidFill>
                <a:schemeClr val="accent2">
                  <a:lumMod val="20000"/>
                  <a:lumOff val="80000"/>
                </a:schemeClr>
              </a:solidFill>
            </a:rPr>
            <a:t>Township Office and VECs: </a:t>
          </a:r>
          <a:r>
            <a:rPr lang="en-US" sz="1600" dirty="0">
              <a:solidFill>
                <a:schemeClr val="bg1"/>
              </a:solidFill>
            </a:rPr>
            <a:t>Facilitate subproject implementation meetings, supervise implementation </a:t>
          </a:r>
          <a:r>
            <a:rPr lang="en-US" sz="1600" dirty="0"/>
            <a:t>of safeguards Instruments</a:t>
          </a:r>
        </a:p>
        <a:p>
          <a:r>
            <a:rPr lang="en-US" sz="1600" dirty="0">
              <a:solidFill>
                <a:schemeClr val="accent2">
                  <a:lumMod val="20000"/>
                  <a:lumOff val="80000"/>
                </a:schemeClr>
              </a:solidFill>
            </a:rPr>
            <a:t>Union PMO: </a:t>
          </a:r>
          <a:r>
            <a:rPr lang="en-US" sz="1600" dirty="0"/>
            <a:t>Submit monitoring and evaluation report to World Bank</a:t>
          </a:r>
        </a:p>
      </dgm:t>
    </dgm:pt>
    <dgm:pt modelId="{8407B6CB-79FD-4C27-8919-064924D3201B}" type="parTrans" cxnId="{449863FF-2FF7-4236-B960-C34ECCDEF363}">
      <dgm:prSet/>
      <dgm:spPr/>
      <dgm:t>
        <a:bodyPr/>
        <a:lstStyle/>
        <a:p>
          <a:endParaRPr lang="en-US"/>
        </a:p>
      </dgm:t>
    </dgm:pt>
    <dgm:pt modelId="{8162B20D-62BF-4C90-BC26-F7B1B8043828}" type="sibTrans" cxnId="{449863FF-2FF7-4236-B960-C34ECCDEF363}">
      <dgm:prSet/>
      <dgm:spPr/>
      <dgm:t>
        <a:bodyPr/>
        <a:lstStyle/>
        <a:p>
          <a:endParaRPr lang="en-US"/>
        </a:p>
      </dgm:t>
    </dgm:pt>
    <dgm:pt modelId="{77462F6F-8086-4FFC-A057-E62AB72CB614}">
      <dgm:prSet phldrT="[Text]" custT="1"/>
      <dgm:spPr/>
      <dgm:t>
        <a:bodyPr/>
        <a:lstStyle/>
        <a:p>
          <a:r>
            <a:rPr lang="en-US" sz="1600" dirty="0">
              <a:solidFill>
                <a:schemeClr val="accent2">
                  <a:lumMod val="20000"/>
                  <a:lumOff val="80000"/>
                </a:schemeClr>
              </a:solidFill>
            </a:rPr>
            <a:t>Union PMO: </a:t>
          </a:r>
          <a:r>
            <a:rPr lang="en-US" sz="1600" dirty="0">
              <a:solidFill>
                <a:schemeClr val="bg1"/>
              </a:solidFill>
            </a:rPr>
            <a:t>Identify subprojects</a:t>
          </a:r>
          <a:r>
            <a:rPr lang="en-US" sz="1600" dirty="0"/>
            <a:t>, develop communications strategy, conduct ESMF and stakeholder engagement training of trainers for Region, State, District PMOs</a:t>
          </a:r>
        </a:p>
      </dgm:t>
    </dgm:pt>
    <dgm:pt modelId="{ECC2DC39-3B52-40C4-A6DB-02FD0478FD2A}" type="sibTrans" cxnId="{55ACADAF-34EB-410A-AEDB-96DA36A3BFD6}">
      <dgm:prSet/>
      <dgm:spPr/>
      <dgm:t>
        <a:bodyPr/>
        <a:lstStyle/>
        <a:p>
          <a:endParaRPr lang="en-US"/>
        </a:p>
      </dgm:t>
    </dgm:pt>
    <dgm:pt modelId="{DD3992EC-E933-49BA-A6DE-EF62C73D7C23}" type="parTrans" cxnId="{55ACADAF-34EB-410A-AEDB-96DA36A3BFD6}">
      <dgm:prSet/>
      <dgm:spPr/>
      <dgm:t>
        <a:bodyPr/>
        <a:lstStyle/>
        <a:p>
          <a:endParaRPr lang="en-US"/>
        </a:p>
      </dgm:t>
    </dgm:pt>
    <dgm:pt modelId="{4DE026FC-35D1-4D56-89E6-95CB8DEDC76E}">
      <dgm:prSet phldrT="[Text]" custT="1"/>
      <dgm:spPr/>
      <dgm:t>
        <a:bodyPr/>
        <a:lstStyle/>
        <a:p>
          <a:r>
            <a:rPr lang="en-US" sz="1600" dirty="0">
              <a:solidFill>
                <a:schemeClr val="accent2">
                  <a:lumMod val="20000"/>
                  <a:lumOff val="80000"/>
                </a:schemeClr>
              </a:solidFill>
            </a:rPr>
            <a:t>Township Office: </a:t>
          </a:r>
          <a:r>
            <a:rPr lang="en-US" sz="1600" dirty="0">
              <a:solidFill>
                <a:schemeClr val="bg1"/>
              </a:solidFill>
            </a:rPr>
            <a:t>Community Liaison Officer to facilitate subproject preparation meetings, form VECs, screen for environmental and social impacts and determine applicable Safeguards Instruments</a:t>
          </a:r>
        </a:p>
      </dgm:t>
    </dgm:pt>
    <dgm:pt modelId="{67A36225-4490-4A57-9B5C-42980DFEFD14}" type="sibTrans" cxnId="{FBBCE72B-2C71-4CF6-A650-D101ACEE5618}">
      <dgm:prSet/>
      <dgm:spPr/>
      <dgm:t>
        <a:bodyPr/>
        <a:lstStyle/>
        <a:p>
          <a:endParaRPr lang="en-US"/>
        </a:p>
      </dgm:t>
    </dgm:pt>
    <dgm:pt modelId="{B47F5522-7358-4BF9-8356-7D5267D628C8}" type="parTrans" cxnId="{FBBCE72B-2C71-4CF6-A650-D101ACEE5618}">
      <dgm:prSet/>
      <dgm:spPr/>
      <dgm:t>
        <a:bodyPr/>
        <a:lstStyle/>
        <a:p>
          <a:endParaRPr lang="en-US"/>
        </a:p>
      </dgm:t>
    </dgm:pt>
    <dgm:pt modelId="{EE82BB15-587A-4774-B06F-4EA87205C010}" type="pres">
      <dgm:prSet presAssocID="{CA00AB31-FA69-42B2-8706-18B86B171E0C}" presName="Name0" presStyleCnt="0">
        <dgm:presLayoutVars>
          <dgm:dir/>
          <dgm:animLvl val="lvl"/>
          <dgm:resizeHandles val="exact"/>
        </dgm:presLayoutVars>
      </dgm:prSet>
      <dgm:spPr/>
      <dgm:t>
        <a:bodyPr/>
        <a:lstStyle/>
        <a:p>
          <a:endParaRPr lang="en-US"/>
        </a:p>
      </dgm:t>
    </dgm:pt>
    <dgm:pt modelId="{7ED6D116-46AD-4B3F-8A87-0A65A70CFBDC}" type="pres">
      <dgm:prSet presAssocID="{DD8F30BB-1E2D-4FFE-B539-38F40553F44C}" presName="compositeNode" presStyleCnt="0">
        <dgm:presLayoutVars>
          <dgm:bulletEnabled val="1"/>
        </dgm:presLayoutVars>
      </dgm:prSet>
      <dgm:spPr/>
    </dgm:pt>
    <dgm:pt modelId="{0F2C4F67-A5D8-49D3-ADB3-B9F9EA858313}" type="pres">
      <dgm:prSet presAssocID="{DD8F30BB-1E2D-4FFE-B539-38F40553F44C}" presName="bgRect" presStyleLbl="node1" presStyleIdx="0" presStyleCnt="4" custScaleY="111934" custLinFactNeighborX="4378" custLinFactNeighborY="82"/>
      <dgm:spPr/>
      <dgm:t>
        <a:bodyPr/>
        <a:lstStyle/>
        <a:p>
          <a:endParaRPr lang="en-US"/>
        </a:p>
      </dgm:t>
    </dgm:pt>
    <dgm:pt modelId="{22BBCE4A-00E3-4015-8DF6-749EA76FBB5E}" type="pres">
      <dgm:prSet presAssocID="{DD8F30BB-1E2D-4FFE-B539-38F40553F44C}" presName="parentNode" presStyleLbl="node1" presStyleIdx="0" presStyleCnt="4">
        <dgm:presLayoutVars>
          <dgm:chMax val="0"/>
          <dgm:bulletEnabled val="1"/>
        </dgm:presLayoutVars>
      </dgm:prSet>
      <dgm:spPr/>
      <dgm:t>
        <a:bodyPr/>
        <a:lstStyle/>
        <a:p>
          <a:endParaRPr lang="en-US"/>
        </a:p>
      </dgm:t>
    </dgm:pt>
    <dgm:pt modelId="{10EA1FB1-B008-432D-8823-1CD64286E15E}" type="pres">
      <dgm:prSet presAssocID="{DD8F30BB-1E2D-4FFE-B539-38F40553F44C}" presName="childNode" presStyleLbl="node1" presStyleIdx="0" presStyleCnt="4">
        <dgm:presLayoutVars>
          <dgm:bulletEnabled val="1"/>
        </dgm:presLayoutVars>
      </dgm:prSet>
      <dgm:spPr/>
      <dgm:t>
        <a:bodyPr/>
        <a:lstStyle/>
        <a:p>
          <a:endParaRPr lang="en-US"/>
        </a:p>
      </dgm:t>
    </dgm:pt>
    <dgm:pt modelId="{5B8D926C-ACFA-401C-9341-39B8E02BEAB6}" type="pres">
      <dgm:prSet presAssocID="{668B3C1A-5EC9-4F9C-AA88-6DC78C8B310D}" presName="hSp" presStyleCnt="0"/>
      <dgm:spPr/>
    </dgm:pt>
    <dgm:pt modelId="{4FD2254E-8B74-481D-9AFA-1F65D251F9CB}" type="pres">
      <dgm:prSet presAssocID="{668B3C1A-5EC9-4F9C-AA88-6DC78C8B310D}" presName="vProcSp" presStyleCnt="0"/>
      <dgm:spPr/>
    </dgm:pt>
    <dgm:pt modelId="{38D1EECC-02C2-422B-8B1C-BB2ADF0CD2E8}" type="pres">
      <dgm:prSet presAssocID="{668B3C1A-5EC9-4F9C-AA88-6DC78C8B310D}" presName="vSp1" presStyleCnt="0"/>
      <dgm:spPr/>
    </dgm:pt>
    <dgm:pt modelId="{D4B64A63-45D2-4EB1-818B-12BDB462AC41}" type="pres">
      <dgm:prSet presAssocID="{668B3C1A-5EC9-4F9C-AA88-6DC78C8B310D}" presName="simulatedConn" presStyleLbl="solidFgAcc1" presStyleIdx="0" presStyleCnt="3"/>
      <dgm:spPr>
        <a:blipFill rotWithShape="0">
          <a:blip xmlns:r="http://schemas.openxmlformats.org/officeDocument/2006/relationships" r:embed="rId1"/>
          <a:stretch>
            <a:fillRect/>
          </a:stretch>
        </a:blipFill>
      </dgm:spPr>
      <dgm:t>
        <a:bodyPr/>
        <a:lstStyle/>
        <a:p>
          <a:endParaRPr lang="en-US"/>
        </a:p>
      </dgm:t>
    </dgm:pt>
    <dgm:pt modelId="{91B16B4E-4A6C-4470-9733-FF1393FAB01F}" type="pres">
      <dgm:prSet presAssocID="{668B3C1A-5EC9-4F9C-AA88-6DC78C8B310D}" presName="vSp2" presStyleCnt="0"/>
      <dgm:spPr/>
    </dgm:pt>
    <dgm:pt modelId="{A8128A78-480D-4C8A-B011-BEA97753EC19}" type="pres">
      <dgm:prSet presAssocID="{668B3C1A-5EC9-4F9C-AA88-6DC78C8B310D}" presName="sibTrans" presStyleCnt="0"/>
      <dgm:spPr/>
    </dgm:pt>
    <dgm:pt modelId="{B299ADD4-E156-4A5D-9080-DBF77E01114A}" type="pres">
      <dgm:prSet presAssocID="{A8D5CA59-44AA-4367-A6E8-70334856241A}" presName="compositeNode" presStyleCnt="0">
        <dgm:presLayoutVars>
          <dgm:bulletEnabled val="1"/>
        </dgm:presLayoutVars>
      </dgm:prSet>
      <dgm:spPr/>
    </dgm:pt>
    <dgm:pt modelId="{BE8060B9-C7F9-4110-9BFC-321EA9EDC657}" type="pres">
      <dgm:prSet presAssocID="{A8D5CA59-44AA-4367-A6E8-70334856241A}" presName="bgRect" presStyleLbl="node1" presStyleIdx="1" presStyleCnt="4" custScaleY="111934" custLinFactNeighborX="4545" custLinFactNeighborY="514"/>
      <dgm:spPr/>
      <dgm:t>
        <a:bodyPr/>
        <a:lstStyle/>
        <a:p>
          <a:endParaRPr lang="en-US"/>
        </a:p>
      </dgm:t>
    </dgm:pt>
    <dgm:pt modelId="{D438D125-9171-4D97-8727-0346CF0E3CC2}" type="pres">
      <dgm:prSet presAssocID="{A8D5CA59-44AA-4367-A6E8-70334856241A}" presName="parentNode" presStyleLbl="node1" presStyleIdx="1" presStyleCnt="4">
        <dgm:presLayoutVars>
          <dgm:chMax val="0"/>
          <dgm:bulletEnabled val="1"/>
        </dgm:presLayoutVars>
      </dgm:prSet>
      <dgm:spPr/>
      <dgm:t>
        <a:bodyPr/>
        <a:lstStyle/>
        <a:p>
          <a:endParaRPr lang="en-US"/>
        </a:p>
      </dgm:t>
    </dgm:pt>
    <dgm:pt modelId="{23D6F47E-0813-4023-8F47-6049F5FA7D5E}" type="pres">
      <dgm:prSet presAssocID="{A8D5CA59-44AA-4367-A6E8-70334856241A}" presName="childNode" presStyleLbl="node1" presStyleIdx="1" presStyleCnt="4">
        <dgm:presLayoutVars>
          <dgm:bulletEnabled val="1"/>
        </dgm:presLayoutVars>
      </dgm:prSet>
      <dgm:spPr/>
      <dgm:t>
        <a:bodyPr/>
        <a:lstStyle/>
        <a:p>
          <a:endParaRPr lang="en-US"/>
        </a:p>
      </dgm:t>
    </dgm:pt>
    <dgm:pt modelId="{7950F245-958C-4F75-B00E-E530879158FD}" type="pres">
      <dgm:prSet presAssocID="{F3953344-CA2F-444E-ABDB-D50383BC9D59}" presName="hSp" presStyleCnt="0"/>
      <dgm:spPr/>
    </dgm:pt>
    <dgm:pt modelId="{79EED4F3-6861-4E2A-B88C-F3EDF35330B7}" type="pres">
      <dgm:prSet presAssocID="{F3953344-CA2F-444E-ABDB-D50383BC9D59}" presName="vProcSp" presStyleCnt="0"/>
      <dgm:spPr/>
    </dgm:pt>
    <dgm:pt modelId="{571187E7-F970-4F86-A7DF-9C798EDFFCFE}" type="pres">
      <dgm:prSet presAssocID="{F3953344-CA2F-444E-ABDB-D50383BC9D59}" presName="vSp1" presStyleCnt="0"/>
      <dgm:spPr/>
    </dgm:pt>
    <dgm:pt modelId="{7254D6F2-2EC8-42F1-8B07-9832402C1381}" type="pres">
      <dgm:prSet presAssocID="{F3953344-CA2F-444E-ABDB-D50383BC9D59}" presName="simulatedConn" presStyleLbl="solidFgAcc1" presStyleIdx="1" presStyleCnt="3"/>
      <dgm:spPr/>
    </dgm:pt>
    <dgm:pt modelId="{757FBD1F-A3A3-48ED-BE45-74BFC496D109}" type="pres">
      <dgm:prSet presAssocID="{F3953344-CA2F-444E-ABDB-D50383BC9D59}" presName="vSp2" presStyleCnt="0"/>
      <dgm:spPr/>
    </dgm:pt>
    <dgm:pt modelId="{8BAE2FF8-CA41-4805-A5ED-0C89512393F7}" type="pres">
      <dgm:prSet presAssocID="{F3953344-CA2F-444E-ABDB-D50383BC9D59}" presName="sibTrans" presStyleCnt="0"/>
      <dgm:spPr/>
    </dgm:pt>
    <dgm:pt modelId="{89ACB68D-AE6D-4A15-A096-D6FD9E3F954F}" type="pres">
      <dgm:prSet presAssocID="{15C2EA45-A1E5-4631-9C5C-05EAE55EF4A5}" presName="compositeNode" presStyleCnt="0">
        <dgm:presLayoutVars>
          <dgm:bulletEnabled val="1"/>
        </dgm:presLayoutVars>
      </dgm:prSet>
      <dgm:spPr/>
    </dgm:pt>
    <dgm:pt modelId="{9044CCD0-BE33-4050-945D-A2909AECC0C5}" type="pres">
      <dgm:prSet presAssocID="{15C2EA45-A1E5-4631-9C5C-05EAE55EF4A5}" presName="bgRect" presStyleLbl="node1" presStyleIdx="2" presStyleCnt="4" custScaleY="111934" custLinFactNeighborX="4545"/>
      <dgm:spPr/>
      <dgm:t>
        <a:bodyPr/>
        <a:lstStyle/>
        <a:p>
          <a:endParaRPr lang="en-US"/>
        </a:p>
      </dgm:t>
    </dgm:pt>
    <dgm:pt modelId="{DE24D92C-2318-4CFE-B0B6-977328E88CAF}" type="pres">
      <dgm:prSet presAssocID="{15C2EA45-A1E5-4631-9C5C-05EAE55EF4A5}" presName="parentNode" presStyleLbl="node1" presStyleIdx="2" presStyleCnt="4">
        <dgm:presLayoutVars>
          <dgm:chMax val="0"/>
          <dgm:bulletEnabled val="1"/>
        </dgm:presLayoutVars>
      </dgm:prSet>
      <dgm:spPr/>
      <dgm:t>
        <a:bodyPr/>
        <a:lstStyle/>
        <a:p>
          <a:endParaRPr lang="en-US"/>
        </a:p>
      </dgm:t>
    </dgm:pt>
    <dgm:pt modelId="{BE556661-6238-45C4-A087-2CB616B23C14}" type="pres">
      <dgm:prSet presAssocID="{15C2EA45-A1E5-4631-9C5C-05EAE55EF4A5}" presName="childNode" presStyleLbl="node1" presStyleIdx="2" presStyleCnt="4">
        <dgm:presLayoutVars>
          <dgm:bulletEnabled val="1"/>
        </dgm:presLayoutVars>
      </dgm:prSet>
      <dgm:spPr/>
      <dgm:t>
        <a:bodyPr/>
        <a:lstStyle/>
        <a:p>
          <a:endParaRPr lang="en-US"/>
        </a:p>
      </dgm:t>
    </dgm:pt>
    <dgm:pt modelId="{4039A87C-1606-4AB5-AA51-98913BBDE200}" type="pres">
      <dgm:prSet presAssocID="{E5AE1363-64F4-492E-9AA5-E7D6C2555C9E}" presName="hSp" presStyleCnt="0"/>
      <dgm:spPr/>
    </dgm:pt>
    <dgm:pt modelId="{C5BE0C2F-1409-42DA-BD9E-650E712875A7}" type="pres">
      <dgm:prSet presAssocID="{E5AE1363-64F4-492E-9AA5-E7D6C2555C9E}" presName="vProcSp" presStyleCnt="0"/>
      <dgm:spPr/>
    </dgm:pt>
    <dgm:pt modelId="{BE3B0124-8B2A-4E79-80F1-D1DA7D8398E5}" type="pres">
      <dgm:prSet presAssocID="{E5AE1363-64F4-492E-9AA5-E7D6C2555C9E}" presName="vSp1" presStyleCnt="0"/>
      <dgm:spPr/>
    </dgm:pt>
    <dgm:pt modelId="{1DE51D0E-0091-4AF4-A786-EE08AEBDD894}" type="pres">
      <dgm:prSet presAssocID="{E5AE1363-64F4-492E-9AA5-E7D6C2555C9E}" presName="simulatedConn" presStyleLbl="solidFgAcc1" presStyleIdx="2" presStyleCnt="3"/>
      <dgm:spPr/>
    </dgm:pt>
    <dgm:pt modelId="{88730297-3F5B-44B5-9CF5-EF65FE793BDA}" type="pres">
      <dgm:prSet presAssocID="{E5AE1363-64F4-492E-9AA5-E7D6C2555C9E}" presName="vSp2" presStyleCnt="0"/>
      <dgm:spPr/>
    </dgm:pt>
    <dgm:pt modelId="{20A42AEE-A936-4897-9DF6-667999041F45}" type="pres">
      <dgm:prSet presAssocID="{E5AE1363-64F4-492E-9AA5-E7D6C2555C9E}" presName="sibTrans" presStyleCnt="0"/>
      <dgm:spPr/>
    </dgm:pt>
    <dgm:pt modelId="{0F54CCBA-C921-4044-AB9A-1572053A3FB2}" type="pres">
      <dgm:prSet presAssocID="{D8CCC787-34EE-42FB-873A-60F63E57D4E7}" presName="compositeNode" presStyleCnt="0">
        <dgm:presLayoutVars>
          <dgm:bulletEnabled val="1"/>
        </dgm:presLayoutVars>
      </dgm:prSet>
      <dgm:spPr/>
    </dgm:pt>
    <dgm:pt modelId="{1BD1E900-25FC-4F4C-8422-1D881EFA7B19}" type="pres">
      <dgm:prSet presAssocID="{D8CCC787-34EE-42FB-873A-60F63E57D4E7}" presName="bgRect" presStyleLbl="node1" presStyleIdx="3" presStyleCnt="4" custScaleY="111934" custLinFactNeighborX="4545"/>
      <dgm:spPr/>
      <dgm:t>
        <a:bodyPr/>
        <a:lstStyle/>
        <a:p>
          <a:endParaRPr lang="en-US"/>
        </a:p>
      </dgm:t>
    </dgm:pt>
    <dgm:pt modelId="{EBDE7B02-1B95-4244-93A3-0F2E900FB7C7}" type="pres">
      <dgm:prSet presAssocID="{D8CCC787-34EE-42FB-873A-60F63E57D4E7}" presName="parentNode" presStyleLbl="node1" presStyleIdx="3" presStyleCnt="4">
        <dgm:presLayoutVars>
          <dgm:chMax val="0"/>
          <dgm:bulletEnabled val="1"/>
        </dgm:presLayoutVars>
      </dgm:prSet>
      <dgm:spPr/>
      <dgm:t>
        <a:bodyPr/>
        <a:lstStyle/>
        <a:p>
          <a:endParaRPr lang="en-US"/>
        </a:p>
      </dgm:t>
    </dgm:pt>
    <dgm:pt modelId="{C4B710B2-2268-4B60-866E-4CAFBA03E341}" type="pres">
      <dgm:prSet presAssocID="{D8CCC787-34EE-42FB-873A-60F63E57D4E7}" presName="childNode" presStyleLbl="node1" presStyleIdx="3" presStyleCnt="4">
        <dgm:presLayoutVars>
          <dgm:bulletEnabled val="1"/>
        </dgm:presLayoutVars>
      </dgm:prSet>
      <dgm:spPr/>
      <dgm:t>
        <a:bodyPr/>
        <a:lstStyle/>
        <a:p>
          <a:endParaRPr lang="en-US"/>
        </a:p>
      </dgm:t>
    </dgm:pt>
  </dgm:ptLst>
  <dgm:cxnLst>
    <dgm:cxn modelId="{6E0685EF-5D8F-4F63-9B1D-391BC4AE2F8B}" type="presOf" srcId="{15C2EA45-A1E5-4631-9C5C-05EAE55EF4A5}" destId="{DE24D92C-2318-4CFE-B0B6-977328E88CAF}" srcOrd="1" destOrd="0" presId="urn:microsoft.com/office/officeart/2005/8/layout/hProcess7"/>
    <dgm:cxn modelId="{79B2982B-B60A-428F-B2F1-B86ADBE54918}" type="presOf" srcId="{77462F6F-8086-4FFC-A057-E62AB72CB614}" destId="{10EA1FB1-B008-432D-8823-1CD64286E15E}" srcOrd="0" destOrd="0" presId="urn:microsoft.com/office/officeart/2005/8/layout/hProcess7"/>
    <dgm:cxn modelId="{09B8A002-6551-4488-A6D9-1EDEF3BD13EB}" type="presOf" srcId="{D8CCC787-34EE-42FB-873A-60F63E57D4E7}" destId="{1BD1E900-25FC-4F4C-8422-1D881EFA7B19}" srcOrd="0" destOrd="0" presId="urn:microsoft.com/office/officeart/2005/8/layout/hProcess7"/>
    <dgm:cxn modelId="{F0FADCEB-C4F7-43A4-BE40-6565E7021D1A}" type="presOf" srcId="{A8D5CA59-44AA-4367-A6E8-70334856241A}" destId="{BE8060B9-C7F9-4110-9BFC-321EA9EDC657}" srcOrd="0" destOrd="0" presId="urn:microsoft.com/office/officeart/2005/8/layout/hProcess7"/>
    <dgm:cxn modelId="{5A736910-3290-4C06-B537-6C78AF9D0AC4}" srcId="{CA00AB31-FA69-42B2-8706-18B86B171E0C}" destId="{D8CCC787-34EE-42FB-873A-60F63E57D4E7}" srcOrd="3" destOrd="0" parTransId="{EBA4EBA1-5DFF-4D43-A298-1273738BBCE8}" sibTransId="{A7120D2D-9ACB-4FA3-BD34-968D2025C5F8}"/>
    <dgm:cxn modelId="{C5500230-D7A6-4F95-98A0-9EAE3054F604}" type="presOf" srcId="{AB1AF784-2C9E-4804-A409-BC62BA2EFDE4}" destId="{C4B710B2-2268-4B60-866E-4CAFBA03E341}" srcOrd="0" destOrd="0" presId="urn:microsoft.com/office/officeart/2005/8/layout/hProcess7"/>
    <dgm:cxn modelId="{01FEE429-EC90-4B05-88F3-0D4C8563D24E}" srcId="{CA00AB31-FA69-42B2-8706-18B86B171E0C}" destId="{A8D5CA59-44AA-4367-A6E8-70334856241A}" srcOrd="1" destOrd="0" parTransId="{87CF236E-6670-40EC-88CE-0298E62A026A}" sibTransId="{F3953344-CA2F-444E-ABDB-D50383BC9D59}"/>
    <dgm:cxn modelId="{D9A96E9D-869A-4EDF-9576-C99D73E646C0}" type="presOf" srcId="{DD8F30BB-1E2D-4FFE-B539-38F40553F44C}" destId="{0F2C4F67-A5D8-49D3-ADB3-B9F9EA858313}" srcOrd="0" destOrd="0" presId="urn:microsoft.com/office/officeart/2005/8/layout/hProcess7"/>
    <dgm:cxn modelId="{59F8D008-F1E5-4FE6-9E42-383FAC9CAFB0}" srcId="{CA00AB31-FA69-42B2-8706-18B86B171E0C}" destId="{DD8F30BB-1E2D-4FFE-B539-38F40553F44C}" srcOrd="0" destOrd="0" parTransId="{8D02C96C-9818-45BE-977C-42316BE221AA}" sibTransId="{668B3C1A-5EC9-4F9C-AA88-6DC78C8B310D}"/>
    <dgm:cxn modelId="{B879501E-1409-4182-BA96-D8A8239D6E6D}" type="presOf" srcId="{CA00AB31-FA69-42B2-8706-18B86B171E0C}" destId="{EE82BB15-587A-4774-B06F-4EA87205C010}" srcOrd="0" destOrd="0" presId="urn:microsoft.com/office/officeart/2005/8/layout/hProcess7"/>
    <dgm:cxn modelId="{429E4D0A-D51E-4C22-8A84-112316F18E5A}" type="presOf" srcId="{DD8F30BB-1E2D-4FFE-B539-38F40553F44C}" destId="{22BBCE4A-00E3-4015-8DF6-749EA76FBB5E}" srcOrd="1" destOrd="0" presId="urn:microsoft.com/office/officeart/2005/8/layout/hProcess7"/>
    <dgm:cxn modelId="{FBBCE72B-2C71-4CF6-A650-D101ACEE5618}" srcId="{A8D5CA59-44AA-4367-A6E8-70334856241A}" destId="{4DE026FC-35D1-4D56-89E6-95CB8DEDC76E}" srcOrd="0" destOrd="0" parTransId="{B47F5522-7358-4BF9-8356-7D5267D628C8}" sibTransId="{67A36225-4490-4A57-9B5C-42980DFEFD14}"/>
    <dgm:cxn modelId="{D9DB00D3-C406-40E6-A79F-CD3A6437B125}" type="presOf" srcId="{A8D5CA59-44AA-4367-A6E8-70334856241A}" destId="{D438D125-9171-4D97-8727-0346CF0E3CC2}" srcOrd="1" destOrd="0" presId="urn:microsoft.com/office/officeart/2005/8/layout/hProcess7"/>
    <dgm:cxn modelId="{449863FF-2FF7-4236-B960-C34ECCDEF363}" srcId="{D8CCC787-34EE-42FB-873A-60F63E57D4E7}" destId="{AB1AF784-2C9E-4804-A409-BC62BA2EFDE4}" srcOrd="0" destOrd="0" parTransId="{8407B6CB-79FD-4C27-8919-064924D3201B}" sibTransId="{8162B20D-62BF-4C90-BC26-F7B1B8043828}"/>
    <dgm:cxn modelId="{1DEDFFF8-B4C2-4C01-BE57-0653F0AAD962}" type="presOf" srcId="{D8CCC787-34EE-42FB-873A-60F63E57D4E7}" destId="{EBDE7B02-1B95-4244-93A3-0F2E900FB7C7}" srcOrd="1" destOrd="0" presId="urn:microsoft.com/office/officeart/2005/8/layout/hProcess7"/>
    <dgm:cxn modelId="{C55112AE-9F97-425A-9A2E-9A4C3619E28E}" srcId="{15C2EA45-A1E5-4631-9C5C-05EAE55EF4A5}" destId="{1E4FA7BC-59F8-4E28-8F9C-5245E72C1D00}" srcOrd="0" destOrd="0" parTransId="{35DE7B6B-5DD9-4919-9DEF-78DC62B0E3F4}" sibTransId="{FC490184-6B3C-40DC-BFBC-526585E05795}"/>
    <dgm:cxn modelId="{B4AD75BB-99A5-4705-92B0-E791CF68923A}" srcId="{CA00AB31-FA69-42B2-8706-18B86B171E0C}" destId="{15C2EA45-A1E5-4631-9C5C-05EAE55EF4A5}" srcOrd="2" destOrd="0" parTransId="{2D58215A-C9A3-4FD5-8B40-A211FD371333}" sibTransId="{E5AE1363-64F4-492E-9AA5-E7D6C2555C9E}"/>
    <dgm:cxn modelId="{47EF8748-C62A-462A-A670-8B5ACF3C5703}" type="presOf" srcId="{4DE026FC-35D1-4D56-89E6-95CB8DEDC76E}" destId="{23D6F47E-0813-4023-8F47-6049F5FA7D5E}" srcOrd="0" destOrd="0" presId="urn:microsoft.com/office/officeart/2005/8/layout/hProcess7"/>
    <dgm:cxn modelId="{322D77DB-48D6-42B1-86BE-A9484575AF49}" type="presOf" srcId="{15C2EA45-A1E5-4631-9C5C-05EAE55EF4A5}" destId="{9044CCD0-BE33-4050-945D-A2909AECC0C5}" srcOrd="0" destOrd="0" presId="urn:microsoft.com/office/officeart/2005/8/layout/hProcess7"/>
    <dgm:cxn modelId="{110BFB6E-0D32-4B7C-A608-176793FC2431}" type="presOf" srcId="{1E4FA7BC-59F8-4E28-8F9C-5245E72C1D00}" destId="{BE556661-6238-45C4-A087-2CB616B23C14}" srcOrd="0" destOrd="0" presId="urn:microsoft.com/office/officeart/2005/8/layout/hProcess7"/>
    <dgm:cxn modelId="{55ACADAF-34EB-410A-AEDB-96DA36A3BFD6}" srcId="{DD8F30BB-1E2D-4FFE-B539-38F40553F44C}" destId="{77462F6F-8086-4FFC-A057-E62AB72CB614}" srcOrd="0" destOrd="0" parTransId="{DD3992EC-E933-49BA-A6DE-EF62C73D7C23}" sibTransId="{ECC2DC39-3B52-40C4-A6DB-02FD0478FD2A}"/>
    <dgm:cxn modelId="{8D226C0B-B536-457D-9E91-0F01CE6EC9D8}" type="presParOf" srcId="{EE82BB15-587A-4774-B06F-4EA87205C010}" destId="{7ED6D116-46AD-4B3F-8A87-0A65A70CFBDC}" srcOrd="0" destOrd="0" presId="urn:microsoft.com/office/officeart/2005/8/layout/hProcess7"/>
    <dgm:cxn modelId="{6749D2E4-C127-40D3-9B88-549543BAF527}" type="presParOf" srcId="{7ED6D116-46AD-4B3F-8A87-0A65A70CFBDC}" destId="{0F2C4F67-A5D8-49D3-ADB3-B9F9EA858313}" srcOrd="0" destOrd="0" presId="urn:microsoft.com/office/officeart/2005/8/layout/hProcess7"/>
    <dgm:cxn modelId="{006D07CE-567D-41F4-8BE8-B91DFA513902}" type="presParOf" srcId="{7ED6D116-46AD-4B3F-8A87-0A65A70CFBDC}" destId="{22BBCE4A-00E3-4015-8DF6-749EA76FBB5E}" srcOrd="1" destOrd="0" presId="urn:microsoft.com/office/officeart/2005/8/layout/hProcess7"/>
    <dgm:cxn modelId="{14EF9BBA-C5AA-46A0-91D1-F51A1AB9593B}" type="presParOf" srcId="{7ED6D116-46AD-4B3F-8A87-0A65A70CFBDC}" destId="{10EA1FB1-B008-432D-8823-1CD64286E15E}" srcOrd="2" destOrd="0" presId="urn:microsoft.com/office/officeart/2005/8/layout/hProcess7"/>
    <dgm:cxn modelId="{61050E38-B1A6-4833-9689-7D39CBB71B3B}" type="presParOf" srcId="{EE82BB15-587A-4774-B06F-4EA87205C010}" destId="{5B8D926C-ACFA-401C-9341-39B8E02BEAB6}" srcOrd="1" destOrd="0" presId="urn:microsoft.com/office/officeart/2005/8/layout/hProcess7"/>
    <dgm:cxn modelId="{5F091BFE-482F-4F2A-8F7B-6EECDD6BDF86}" type="presParOf" srcId="{EE82BB15-587A-4774-B06F-4EA87205C010}" destId="{4FD2254E-8B74-481D-9AFA-1F65D251F9CB}" srcOrd="2" destOrd="0" presId="urn:microsoft.com/office/officeart/2005/8/layout/hProcess7"/>
    <dgm:cxn modelId="{565FCCAE-1607-4594-886E-138FAA50FF6F}" type="presParOf" srcId="{4FD2254E-8B74-481D-9AFA-1F65D251F9CB}" destId="{38D1EECC-02C2-422B-8B1C-BB2ADF0CD2E8}" srcOrd="0" destOrd="0" presId="urn:microsoft.com/office/officeart/2005/8/layout/hProcess7"/>
    <dgm:cxn modelId="{EFC988CF-12B2-4046-8F21-57F4DC5BB947}" type="presParOf" srcId="{4FD2254E-8B74-481D-9AFA-1F65D251F9CB}" destId="{D4B64A63-45D2-4EB1-818B-12BDB462AC41}" srcOrd="1" destOrd="0" presId="urn:microsoft.com/office/officeart/2005/8/layout/hProcess7"/>
    <dgm:cxn modelId="{FB42757B-CAB0-4692-89C6-65558BAD305C}" type="presParOf" srcId="{4FD2254E-8B74-481D-9AFA-1F65D251F9CB}" destId="{91B16B4E-4A6C-4470-9733-FF1393FAB01F}" srcOrd="2" destOrd="0" presId="urn:microsoft.com/office/officeart/2005/8/layout/hProcess7"/>
    <dgm:cxn modelId="{F0CDFA78-E4A3-4112-A4D4-BB477953D808}" type="presParOf" srcId="{EE82BB15-587A-4774-B06F-4EA87205C010}" destId="{A8128A78-480D-4C8A-B011-BEA97753EC19}" srcOrd="3" destOrd="0" presId="urn:microsoft.com/office/officeart/2005/8/layout/hProcess7"/>
    <dgm:cxn modelId="{4B5BEE8C-E2DA-4511-AE17-581FB3253987}" type="presParOf" srcId="{EE82BB15-587A-4774-B06F-4EA87205C010}" destId="{B299ADD4-E156-4A5D-9080-DBF77E01114A}" srcOrd="4" destOrd="0" presId="urn:microsoft.com/office/officeart/2005/8/layout/hProcess7"/>
    <dgm:cxn modelId="{66BA133A-D25C-4B9B-89C1-7FF043F4284D}" type="presParOf" srcId="{B299ADD4-E156-4A5D-9080-DBF77E01114A}" destId="{BE8060B9-C7F9-4110-9BFC-321EA9EDC657}" srcOrd="0" destOrd="0" presId="urn:microsoft.com/office/officeart/2005/8/layout/hProcess7"/>
    <dgm:cxn modelId="{3D463FE2-E974-4501-8497-D92863C7455D}" type="presParOf" srcId="{B299ADD4-E156-4A5D-9080-DBF77E01114A}" destId="{D438D125-9171-4D97-8727-0346CF0E3CC2}" srcOrd="1" destOrd="0" presId="urn:microsoft.com/office/officeart/2005/8/layout/hProcess7"/>
    <dgm:cxn modelId="{B5CD33D3-E912-4DA3-BF66-AD2DA7EB9EEB}" type="presParOf" srcId="{B299ADD4-E156-4A5D-9080-DBF77E01114A}" destId="{23D6F47E-0813-4023-8F47-6049F5FA7D5E}" srcOrd="2" destOrd="0" presId="urn:microsoft.com/office/officeart/2005/8/layout/hProcess7"/>
    <dgm:cxn modelId="{A36B84E2-7844-4824-BB69-81D4B0B4E345}" type="presParOf" srcId="{EE82BB15-587A-4774-B06F-4EA87205C010}" destId="{7950F245-958C-4F75-B00E-E530879158FD}" srcOrd="5" destOrd="0" presId="urn:microsoft.com/office/officeart/2005/8/layout/hProcess7"/>
    <dgm:cxn modelId="{DC358297-96C4-41E1-9457-574CC37B1D75}" type="presParOf" srcId="{EE82BB15-587A-4774-B06F-4EA87205C010}" destId="{79EED4F3-6861-4E2A-B88C-F3EDF35330B7}" srcOrd="6" destOrd="0" presId="urn:microsoft.com/office/officeart/2005/8/layout/hProcess7"/>
    <dgm:cxn modelId="{54C815BD-FA89-463E-8619-6486D847C5FF}" type="presParOf" srcId="{79EED4F3-6861-4E2A-B88C-F3EDF35330B7}" destId="{571187E7-F970-4F86-A7DF-9C798EDFFCFE}" srcOrd="0" destOrd="0" presId="urn:microsoft.com/office/officeart/2005/8/layout/hProcess7"/>
    <dgm:cxn modelId="{A558CA38-D4B3-4A4C-8A06-D2C69AC2C15A}" type="presParOf" srcId="{79EED4F3-6861-4E2A-B88C-F3EDF35330B7}" destId="{7254D6F2-2EC8-42F1-8B07-9832402C1381}" srcOrd="1" destOrd="0" presId="urn:microsoft.com/office/officeart/2005/8/layout/hProcess7"/>
    <dgm:cxn modelId="{C9B06483-A875-4F51-8ACB-98B5C0E757D4}" type="presParOf" srcId="{79EED4F3-6861-4E2A-B88C-F3EDF35330B7}" destId="{757FBD1F-A3A3-48ED-BE45-74BFC496D109}" srcOrd="2" destOrd="0" presId="urn:microsoft.com/office/officeart/2005/8/layout/hProcess7"/>
    <dgm:cxn modelId="{3D2AC277-F75F-4474-B510-D3624E056939}" type="presParOf" srcId="{EE82BB15-587A-4774-B06F-4EA87205C010}" destId="{8BAE2FF8-CA41-4805-A5ED-0C89512393F7}" srcOrd="7" destOrd="0" presId="urn:microsoft.com/office/officeart/2005/8/layout/hProcess7"/>
    <dgm:cxn modelId="{2D7B6A21-AC0B-4AE6-A00E-6D782BC072CF}" type="presParOf" srcId="{EE82BB15-587A-4774-B06F-4EA87205C010}" destId="{89ACB68D-AE6D-4A15-A096-D6FD9E3F954F}" srcOrd="8" destOrd="0" presId="urn:microsoft.com/office/officeart/2005/8/layout/hProcess7"/>
    <dgm:cxn modelId="{831E1CF2-D872-4A3F-9D18-38F63774BDCB}" type="presParOf" srcId="{89ACB68D-AE6D-4A15-A096-D6FD9E3F954F}" destId="{9044CCD0-BE33-4050-945D-A2909AECC0C5}" srcOrd="0" destOrd="0" presId="urn:microsoft.com/office/officeart/2005/8/layout/hProcess7"/>
    <dgm:cxn modelId="{94850BEF-9708-4C0D-A759-A9848D493258}" type="presParOf" srcId="{89ACB68D-AE6D-4A15-A096-D6FD9E3F954F}" destId="{DE24D92C-2318-4CFE-B0B6-977328E88CAF}" srcOrd="1" destOrd="0" presId="urn:microsoft.com/office/officeart/2005/8/layout/hProcess7"/>
    <dgm:cxn modelId="{DA424EC1-1104-47CE-A6E8-482642EBE33C}" type="presParOf" srcId="{89ACB68D-AE6D-4A15-A096-D6FD9E3F954F}" destId="{BE556661-6238-45C4-A087-2CB616B23C14}" srcOrd="2" destOrd="0" presId="urn:microsoft.com/office/officeart/2005/8/layout/hProcess7"/>
    <dgm:cxn modelId="{F356C63A-3AED-4CCB-9783-F67E5B19FDB6}" type="presParOf" srcId="{EE82BB15-587A-4774-B06F-4EA87205C010}" destId="{4039A87C-1606-4AB5-AA51-98913BBDE200}" srcOrd="9" destOrd="0" presId="urn:microsoft.com/office/officeart/2005/8/layout/hProcess7"/>
    <dgm:cxn modelId="{A49AF8AB-9CF8-42C7-9FC1-4452FA14F46D}" type="presParOf" srcId="{EE82BB15-587A-4774-B06F-4EA87205C010}" destId="{C5BE0C2F-1409-42DA-BD9E-650E712875A7}" srcOrd="10" destOrd="0" presId="urn:microsoft.com/office/officeart/2005/8/layout/hProcess7"/>
    <dgm:cxn modelId="{EBFACC30-48C5-4C92-B658-1D497091286B}" type="presParOf" srcId="{C5BE0C2F-1409-42DA-BD9E-650E712875A7}" destId="{BE3B0124-8B2A-4E79-80F1-D1DA7D8398E5}" srcOrd="0" destOrd="0" presId="urn:microsoft.com/office/officeart/2005/8/layout/hProcess7"/>
    <dgm:cxn modelId="{F85BE19C-4593-4886-BED3-82508DD5A7CD}" type="presParOf" srcId="{C5BE0C2F-1409-42DA-BD9E-650E712875A7}" destId="{1DE51D0E-0091-4AF4-A786-EE08AEBDD894}" srcOrd="1" destOrd="0" presId="urn:microsoft.com/office/officeart/2005/8/layout/hProcess7"/>
    <dgm:cxn modelId="{DD0ACE16-03D2-4F26-AF2F-299AA0E9F0FC}" type="presParOf" srcId="{C5BE0C2F-1409-42DA-BD9E-650E712875A7}" destId="{88730297-3F5B-44B5-9CF5-EF65FE793BDA}" srcOrd="2" destOrd="0" presId="urn:microsoft.com/office/officeart/2005/8/layout/hProcess7"/>
    <dgm:cxn modelId="{A9DFB45F-EEDB-4479-BC39-738B63BAEAFE}" type="presParOf" srcId="{EE82BB15-587A-4774-B06F-4EA87205C010}" destId="{20A42AEE-A936-4897-9DF6-667999041F45}" srcOrd="11" destOrd="0" presId="urn:microsoft.com/office/officeart/2005/8/layout/hProcess7"/>
    <dgm:cxn modelId="{50A943B3-7B7E-4881-853E-CD66D0555DEE}" type="presParOf" srcId="{EE82BB15-587A-4774-B06F-4EA87205C010}" destId="{0F54CCBA-C921-4044-AB9A-1572053A3FB2}" srcOrd="12" destOrd="0" presId="urn:microsoft.com/office/officeart/2005/8/layout/hProcess7"/>
    <dgm:cxn modelId="{85FEE814-9900-40CE-B798-C7CE0BE478DC}" type="presParOf" srcId="{0F54CCBA-C921-4044-AB9A-1572053A3FB2}" destId="{1BD1E900-25FC-4F4C-8422-1D881EFA7B19}" srcOrd="0" destOrd="0" presId="urn:microsoft.com/office/officeart/2005/8/layout/hProcess7"/>
    <dgm:cxn modelId="{AF75A6F3-2588-4E07-9599-3F0A11FA855C}" type="presParOf" srcId="{0F54CCBA-C921-4044-AB9A-1572053A3FB2}" destId="{EBDE7B02-1B95-4244-93A3-0F2E900FB7C7}" srcOrd="1" destOrd="0" presId="urn:microsoft.com/office/officeart/2005/8/layout/hProcess7"/>
    <dgm:cxn modelId="{671050A4-4D6F-4C1C-83BA-F15A062C48F4}" type="presParOf" srcId="{0F54CCBA-C921-4044-AB9A-1572053A3FB2}" destId="{C4B710B2-2268-4B60-866E-4CAFBA03E341}"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2C4F67-A5D8-49D3-ADB3-B9F9EA858313}">
      <dsp:nvSpPr>
        <dsp:cNvPr id="0" name=""/>
        <dsp:cNvSpPr/>
      </dsp:nvSpPr>
      <dsp:spPr>
        <a:xfrm>
          <a:off x="97637" y="836654"/>
          <a:ext cx="2148595" cy="2886010"/>
        </a:xfrm>
        <a:prstGeom prst="roundRect">
          <a:avLst>
            <a:gd name="adj" fmla="val 5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r>
            <a:rPr lang="en-US" sz="2400" kern="1200" dirty="0"/>
            <a:t>STEP1</a:t>
          </a:r>
        </a:p>
      </dsp:txBody>
      <dsp:txXfrm rot="16200000">
        <a:off x="-870767" y="1805059"/>
        <a:ext cx="2366528" cy="429719"/>
      </dsp:txXfrm>
    </dsp:sp>
    <dsp:sp modelId="{10EA1FB1-B008-432D-8823-1CD64286E15E}">
      <dsp:nvSpPr>
        <dsp:cNvPr id="0" name=""/>
        <dsp:cNvSpPr/>
      </dsp:nvSpPr>
      <dsp:spPr>
        <a:xfrm>
          <a:off x="527356" y="836654"/>
          <a:ext cx="1600703" cy="288601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r>
            <a:rPr lang="en-US" sz="1600" kern="1200" dirty="0">
              <a:solidFill>
                <a:schemeClr val="accent2">
                  <a:lumMod val="20000"/>
                  <a:lumOff val="80000"/>
                </a:schemeClr>
              </a:solidFill>
            </a:rPr>
            <a:t>Union PMO: </a:t>
          </a:r>
          <a:r>
            <a:rPr lang="en-US" sz="1600" kern="1200" dirty="0">
              <a:solidFill>
                <a:schemeClr val="bg1"/>
              </a:solidFill>
            </a:rPr>
            <a:t>Identify subprojects</a:t>
          </a:r>
          <a:r>
            <a:rPr lang="en-US" sz="1600" kern="1200" dirty="0"/>
            <a:t>, develop communications strategy, conduct ESMF and stakeholder engagement training of trainers for Region, State, District PMOs</a:t>
          </a:r>
        </a:p>
      </dsp:txBody>
      <dsp:txXfrm>
        <a:off x="527356" y="836654"/>
        <a:ext cx="1600703" cy="2886010"/>
      </dsp:txXfrm>
    </dsp:sp>
    <dsp:sp modelId="{BE8060B9-C7F9-4110-9BFC-321EA9EDC657}">
      <dsp:nvSpPr>
        <dsp:cNvPr id="0" name=""/>
        <dsp:cNvSpPr/>
      </dsp:nvSpPr>
      <dsp:spPr>
        <a:xfrm>
          <a:off x="2325022" y="847793"/>
          <a:ext cx="2148595" cy="2886010"/>
        </a:xfrm>
        <a:prstGeom prst="roundRect">
          <a:avLst>
            <a:gd name="adj" fmla="val 5000"/>
          </a:avLst>
        </a:prstGeom>
        <a:solidFill>
          <a:schemeClr val="accent1"/>
        </a:solid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r>
            <a:rPr lang="en-US" sz="2400" kern="1200"/>
            <a:t>STEP 2</a:t>
          </a:r>
        </a:p>
      </dsp:txBody>
      <dsp:txXfrm rot="16200000">
        <a:off x="1356617" y="1816198"/>
        <a:ext cx="2366528" cy="429719"/>
      </dsp:txXfrm>
    </dsp:sp>
    <dsp:sp modelId="{D4B64A63-45D2-4EB1-818B-12BDB462AC41}">
      <dsp:nvSpPr>
        <dsp:cNvPr id="0" name=""/>
        <dsp:cNvSpPr/>
      </dsp:nvSpPr>
      <dsp:spPr>
        <a:xfrm rot="5400000">
          <a:off x="2048751" y="2882600"/>
          <a:ext cx="378720" cy="322289"/>
        </a:xfrm>
        <a:prstGeom prst="flowChartExtract">
          <a:avLst/>
        </a:prstGeom>
        <a:blipFill rotWithShape="0">
          <a:blip xmlns:r="http://schemas.openxmlformats.org/officeDocument/2006/relationships" r:embed="rId1"/>
          <a:stretch>
            <a:fillRect/>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D6F47E-0813-4023-8F47-6049F5FA7D5E}">
      <dsp:nvSpPr>
        <dsp:cNvPr id="0" name=""/>
        <dsp:cNvSpPr/>
      </dsp:nvSpPr>
      <dsp:spPr>
        <a:xfrm>
          <a:off x="2754741" y="847793"/>
          <a:ext cx="1600703" cy="288601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r>
            <a:rPr lang="en-US" sz="1600" kern="1200" dirty="0">
              <a:solidFill>
                <a:schemeClr val="accent2">
                  <a:lumMod val="20000"/>
                  <a:lumOff val="80000"/>
                </a:schemeClr>
              </a:solidFill>
            </a:rPr>
            <a:t>Township Office: </a:t>
          </a:r>
          <a:r>
            <a:rPr lang="en-US" sz="1600" kern="1200" dirty="0">
              <a:solidFill>
                <a:schemeClr val="bg1"/>
              </a:solidFill>
            </a:rPr>
            <a:t>Community Liaison Officer to facilitate subproject preparation meetings, form VECs, screen for environmental and social impacts and determine applicable Safeguards Instruments</a:t>
          </a:r>
        </a:p>
      </dsp:txBody>
      <dsp:txXfrm>
        <a:off x="2754741" y="847793"/>
        <a:ext cx="1600703" cy="2886010"/>
      </dsp:txXfrm>
    </dsp:sp>
    <dsp:sp modelId="{9044CCD0-BE33-4050-945D-A2909AECC0C5}">
      <dsp:nvSpPr>
        <dsp:cNvPr id="0" name=""/>
        <dsp:cNvSpPr/>
      </dsp:nvSpPr>
      <dsp:spPr>
        <a:xfrm>
          <a:off x="4548818" y="834540"/>
          <a:ext cx="2148595" cy="2886010"/>
        </a:xfrm>
        <a:prstGeom prst="roundRect">
          <a:avLst>
            <a:gd name="adj" fmla="val 5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r>
            <a:rPr lang="en-US" sz="2400" kern="1200"/>
            <a:t>STEP 3</a:t>
          </a:r>
        </a:p>
      </dsp:txBody>
      <dsp:txXfrm rot="16200000">
        <a:off x="3580413" y="1802945"/>
        <a:ext cx="2366528" cy="429719"/>
      </dsp:txXfrm>
    </dsp:sp>
    <dsp:sp modelId="{7254D6F2-2EC8-42F1-8B07-9832402C1381}">
      <dsp:nvSpPr>
        <dsp:cNvPr id="0" name=""/>
        <dsp:cNvSpPr/>
      </dsp:nvSpPr>
      <dsp:spPr>
        <a:xfrm rot="5400000">
          <a:off x="4272547" y="2882600"/>
          <a:ext cx="378720" cy="322289"/>
        </a:xfrm>
        <a:prstGeom prst="flowChartExtract">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556661-6238-45C4-A087-2CB616B23C14}">
      <dsp:nvSpPr>
        <dsp:cNvPr id="0" name=""/>
        <dsp:cNvSpPr/>
      </dsp:nvSpPr>
      <dsp:spPr>
        <a:xfrm>
          <a:off x="4978537" y="834540"/>
          <a:ext cx="1600703" cy="288601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r>
            <a:rPr lang="en-US" sz="1600" kern="1200" dirty="0">
              <a:solidFill>
                <a:schemeClr val="accent2">
                  <a:lumMod val="20000"/>
                  <a:lumOff val="80000"/>
                </a:schemeClr>
              </a:solidFill>
            </a:rPr>
            <a:t>District PMO: Review screening and develop </a:t>
          </a:r>
          <a:r>
            <a:rPr lang="en-US" sz="1600" kern="1200" dirty="0" err="1">
              <a:solidFill>
                <a:schemeClr val="accent2">
                  <a:lumMod val="20000"/>
                  <a:lumOff val="80000"/>
                </a:schemeClr>
              </a:solidFill>
            </a:rPr>
            <a:t>ToR</a:t>
          </a:r>
          <a:r>
            <a:rPr lang="en-US" sz="1600" kern="1200" dirty="0">
              <a:solidFill>
                <a:schemeClr val="accent2">
                  <a:lumMod val="20000"/>
                  <a:lumOff val="80000"/>
                </a:schemeClr>
              </a:solidFill>
            </a:rPr>
            <a:t> for instruments </a:t>
          </a:r>
        </a:p>
        <a:p>
          <a:pPr lvl="0" algn="l" defTabSz="711200">
            <a:lnSpc>
              <a:spcPct val="90000"/>
            </a:lnSpc>
            <a:spcBef>
              <a:spcPct val="0"/>
            </a:spcBef>
            <a:spcAft>
              <a:spcPct val="35000"/>
            </a:spcAft>
          </a:pPr>
          <a:r>
            <a:rPr lang="en-US" sz="1600" kern="1200" dirty="0">
              <a:solidFill>
                <a:schemeClr val="accent2">
                  <a:lumMod val="20000"/>
                  <a:lumOff val="80000"/>
                </a:schemeClr>
              </a:solidFill>
            </a:rPr>
            <a:t>Township Community Liaison Officer and Consultant: </a:t>
          </a:r>
          <a:r>
            <a:rPr lang="en-US" sz="1600" kern="1200" dirty="0"/>
            <a:t>Develop safeguards Instruments (RAP , IPP, ECOP or EMP)</a:t>
          </a:r>
        </a:p>
      </dsp:txBody>
      <dsp:txXfrm>
        <a:off x="4978537" y="834540"/>
        <a:ext cx="1600703" cy="2886010"/>
      </dsp:txXfrm>
    </dsp:sp>
    <dsp:sp modelId="{1BD1E900-25FC-4F4C-8422-1D881EFA7B19}">
      <dsp:nvSpPr>
        <dsp:cNvPr id="0" name=""/>
        <dsp:cNvSpPr/>
      </dsp:nvSpPr>
      <dsp:spPr>
        <a:xfrm>
          <a:off x="6678533" y="834540"/>
          <a:ext cx="2148595" cy="2886010"/>
        </a:xfrm>
        <a:prstGeom prst="roundRect">
          <a:avLst>
            <a:gd name="adj" fmla="val 5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r>
            <a:rPr lang="en-US" sz="2400" kern="1200"/>
            <a:t>STEP 4</a:t>
          </a:r>
        </a:p>
      </dsp:txBody>
      <dsp:txXfrm rot="16200000">
        <a:off x="5710128" y="1802945"/>
        <a:ext cx="2366528" cy="429719"/>
      </dsp:txXfrm>
    </dsp:sp>
    <dsp:sp modelId="{1DE51D0E-0091-4AF4-A786-EE08AEBDD894}">
      <dsp:nvSpPr>
        <dsp:cNvPr id="0" name=""/>
        <dsp:cNvSpPr/>
      </dsp:nvSpPr>
      <dsp:spPr>
        <a:xfrm rot="5400000">
          <a:off x="6496343" y="2882600"/>
          <a:ext cx="378720" cy="322289"/>
        </a:xfrm>
        <a:prstGeom prst="flowChartExtract">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B710B2-2268-4B60-866E-4CAFBA03E341}">
      <dsp:nvSpPr>
        <dsp:cNvPr id="0" name=""/>
        <dsp:cNvSpPr/>
      </dsp:nvSpPr>
      <dsp:spPr>
        <a:xfrm>
          <a:off x="7108252" y="834540"/>
          <a:ext cx="1600703" cy="288601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lvl="0" algn="l" defTabSz="711200">
            <a:lnSpc>
              <a:spcPct val="90000"/>
            </a:lnSpc>
            <a:spcBef>
              <a:spcPct val="0"/>
            </a:spcBef>
            <a:spcAft>
              <a:spcPct val="35000"/>
            </a:spcAft>
          </a:pPr>
          <a:r>
            <a:rPr lang="en-US" sz="1600" kern="1200" dirty="0">
              <a:solidFill>
                <a:schemeClr val="accent2">
                  <a:lumMod val="20000"/>
                  <a:lumOff val="80000"/>
                </a:schemeClr>
              </a:solidFill>
            </a:rPr>
            <a:t>Township Office and VECs: </a:t>
          </a:r>
          <a:r>
            <a:rPr lang="en-US" sz="1600" kern="1200" dirty="0">
              <a:solidFill>
                <a:schemeClr val="bg1"/>
              </a:solidFill>
            </a:rPr>
            <a:t>Facilitate subproject implementation meetings, supervise implementation </a:t>
          </a:r>
          <a:r>
            <a:rPr lang="en-US" sz="1600" kern="1200" dirty="0"/>
            <a:t>of safeguards Instruments</a:t>
          </a:r>
        </a:p>
        <a:p>
          <a:pPr lvl="0" algn="l" defTabSz="711200">
            <a:lnSpc>
              <a:spcPct val="90000"/>
            </a:lnSpc>
            <a:spcBef>
              <a:spcPct val="0"/>
            </a:spcBef>
            <a:spcAft>
              <a:spcPct val="35000"/>
            </a:spcAft>
          </a:pPr>
          <a:r>
            <a:rPr lang="en-US" sz="1600" kern="1200" dirty="0">
              <a:solidFill>
                <a:schemeClr val="accent2">
                  <a:lumMod val="20000"/>
                  <a:lumOff val="80000"/>
                </a:schemeClr>
              </a:solidFill>
            </a:rPr>
            <a:t>Union PMO: </a:t>
          </a:r>
          <a:r>
            <a:rPr lang="en-US" sz="1600" kern="1200" dirty="0"/>
            <a:t>Submit monitoring and evaluation report to World Bank</a:t>
          </a:r>
        </a:p>
      </dsp:txBody>
      <dsp:txXfrm>
        <a:off x="7108252" y="834540"/>
        <a:ext cx="1600703" cy="288601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308C6-6910-406B-A36E-406F6B0C0755}" type="datetimeFigureOut">
              <a:rPr lang="en-US" smtClean="0"/>
              <a:t>11/1/2016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E02AB2-D526-4ED7-9F8F-8AC4E3CE9CFC}" type="slidenum">
              <a:rPr lang="en-US" smtClean="0"/>
              <a:t>‹#›</a:t>
            </a:fld>
            <a:endParaRPr lang="en-US"/>
          </a:p>
        </p:txBody>
      </p:sp>
    </p:spTree>
    <p:extLst>
      <p:ext uri="{BB962C8B-B14F-4D97-AF65-F5344CB8AC3E}">
        <p14:creationId xmlns:p14="http://schemas.microsoft.com/office/powerpoint/2010/main" val="3011705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t>1</a:t>
            </a:fld>
            <a:endParaRPr lang="en-US"/>
          </a:p>
        </p:txBody>
      </p:sp>
    </p:spTree>
    <p:extLst>
      <p:ext uri="{BB962C8B-B14F-4D97-AF65-F5344CB8AC3E}">
        <p14:creationId xmlns:p14="http://schemas.microsoft.com/office/powerpoint/2010/main" val="2522807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Township near Bagan, moved to Yangon, run small restaurant.</a:t>
            </a:r>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81085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t>12</a:t>
            </a:fld>
            <a:endParaRPr lang="en-US"/>
          </a:p>
        </p:txBody>
      </p:sp>
    </p:spTree>
    <p:extLst>
      <p:ext uri="{BB962C8B-B14F-4D97-AF65-F5344CB8AC3E}">
        <p14:creationId xmlns:p14="http://schemas.microsoft.com/office/powerpoint/2010/main" val="1559412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slides I showed in May was about expectations. Expectations</a:t>
            </a:r>
            <a:r>
              <a:rPr lang="en-US" baseline="0" dirty="0" smtClean="0"/>
              <a:t> can make the difference between happy customers and angry citizens, even for the same physical outcome.</a:t>
            </a:r>
          </a:p>
          <a:p>
            <a:r>
              <a:rPr lang="en-US" baseline="0" dirty="0" smtClean="0"/>
              <a:t>For example, a household might connect to the grid in December. If the customer expected it in December or later, the household will be happy to connect on time. But if the customer expected electricity already in October, the household may be angry because it is late.</a:t>
            </a:r>
          </a:p>
          <a:p>
            <a:endParaRPr lang="en-US" baseline="0" dirty="0" smtClean="0"/>
          </a:p>
          <a:p>
            <a:r>
              <a:rPr lang="en-US" baseline="0" dirty="0" smtClean="0"/>
              <a:t>Hope in promises can be a powerful force for good. If I expect my village to get a medium voltage line in 12 months, I can be motivated to save my money each month so that I can afford the connection fee next year.</a:t>
            </a:r>
          </a:p>
          <a:p>
            <a:r>
              <a:rPr lang="en-US" baseline="0" dirty="0" smtClean="0"/>
              <a:t>Disappointment can be a powerful force for bad. If I am disappointed once, and then later disappointed again by the same person, I might quickly learn never again to trust what that person promises. If I am not sure if the medium voltage line will actually come, I might not bother to save money each month.</a:t>
            </a:r>
          </a:p>
        </p:txBody>
      </p:sp>
      <p:sp>
        <p:nvSpPr>
          <p:cNvPr id="4" name="Slide Number Placeholder 3"/>
          <p:cNvSpPr>
            <a:spLocks noGrp="1"/>
          </p:cNvSpPr>
          <p:nvPr>
            <p:ph type="sldNum" sz="quarter" idx="10"/>
          </p:nvPr>
        </p:nvSpPr>
        <p:spPr/>
        <p:txBody>
          <a:bodyPr/>
          <a:lstStyle/>
          <a:p>
            <a:fld id="{11E02AB2-D526-4ED7-9F8F-8AC4E3CE9CFC}" type="slidenum">
              <a:rPr lang="en-US" smtClean="0"/>
              <a:t>15</a:t>
            </a:fld>
            <a:endParaRPr lang="en-US"/>
          </a:p>
        </p:txBody>
      </p:sp>
    </p:spTree>
    <p:extLst>
      <p:ext uri="{BB962C8B-B14F-4D97-AF65-F5344CB8AC3E}">
        <p14:creationId xmlns:p14="http://schemas.microsoft.com/office/powerpoint/2010/main" val="3918110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Expectations are particularly important for tariff increases.</a:t>
            </a:r>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t>16</a:t>
            </a:fld>
            <a:endParaRPr lang="en-US"/>
          </a:p>
        </p:txBody>
      </p:sp>
    </p:spTree>
    <p:extLst>
      <p:ext uri="{BB962C8B-B14F-4D97-AF65-F5344CB8AC3E}">
        <p14:creationId xmlns:p14="http://schemas.microsoft.com/office/powerpoint/2010/main" val="1498805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different people expect? They might have wrong expectations based</a:t>
            </a:r>
            <a:r>
              <a:rPr lang="en-US" baseline="0" dirty="0" smtClean="0"/>
              <a:t> on rumors or misinformation.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 do you know what people</a:t>
            </a:r>
            <a:r>
              <a:rPr lang="en-US" baseline="0" dirty="0" smtClean="0"/>
              <a:t> </a:t>
            </a:r>
            <a:r>
              <a:rPr lang="en-US" dirty="0" smtClean="0"/>
              <a:t>expect?</a:t>
            </a:r>
            <a:r>
              <a:rPr lang="en-US" baseline="0" dirty="0" smtClean="0"/>
              <a:t> Communication mechanisms can reveal what different people expect. For example, village chiefs may report to district engineers which villages are happy or upset and why.</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Communications can also shape people’s expectations. For example, the district engineer might give posters to the village chiefs to display in a public place.</a:t>
            </a:r>
          </a:p>
        </p:txBody>
      </p:sp>
      <p:sp>
        <p:nvSpPr>
          <p:cNvPr id="4" name="Slide Number Placeholder 3"/>
          <p:cNvSpPr>
            <a:spLocks noGrp="1"/>
          </p:cNvSpPr>
          <p:nvPr>
            <p:ph type="sldNum" sz="quarter" idx="10"/>
          </p:nvPr>
        </p:nvSpPr>
        <p:spPr/>
        <p:txBody>
          <a:bodyPr/>
          <a:lstStyle/>
          <a:p>
            <a:fld id="{11E02AB2-D526-4ED7-9F8F-8AC4E3CE9CFC}" type="slidenum">
              <a:rPr lang="en-US" smtClean="0"/>
              <a:t>17</a:t>
            </a:fld>
            <a:endParaRPr lang="en-US"/>
          </a:p>
        </p:txBody>
      </p:sp>
    </p:spTree>
    <p:extLst>
      <p:ext uri="{BB962C8B-B14F-4D97-AF65-F5344CB8AC3E}">
        <p14:creationId xmlns:p14="http://schemas.microsoft.com/office/powerpoint/2010/main" val="3262388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a:t>
            </a:r>
            <a:r>
              <a:rPr lang="en-US" baseline="0" dirty="0" smtClean="0"/>
              <a:t> the workshop in May I briefly presented some strategic communication ideas. At that time, I had three main messages.</a:t>
            </a:r>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t>18</a:t>
            </a:fld>
            <a:endParaRPr lang="en-US"/>
          </a:p>
        </p:txBody>
      </p:sp>
    </p:spTree>
    <p:extLst>
      <p:ext uri="{BB962C8B-B14F-4D97-AF65-F5344CB8AC3E}">
        <p14:creationId xmlns:p14="http://schemas.microsoft.com/office/powerpoint/2010/main" val="2397634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4 every 3 years</a:t>
            </a:r>
            <a:endParaRPr lang="en-US"/>
          </a:p>
        </p:txBody>
      </p:sp>
      <p:sp>
        <p:nvSpPr>
          <p:cNvPr id="4" name="Slide Number Placeholder 3"/>
          <p:cNvSpPr>
            <a:spLocks noGrp="1"/>
          </p:cNvSpPr>
          <p:nvPr>
            <p:ph type="sldNum" sz="quarter" idx="10"/>
          </p:nvPr>
        </p:nvSpPr>
        <p:spPr/>
        <p:txBody>
          <a:bodyPr/>
          <a:lstStyle/>
          <a:p>
            <a:fld id="{11E02AB2-D526-4ED7-9F8F-8AC4E3CE9CFC}" type="slidenum">
              <a:rPr lang="en-US" smtClean="0"/>
              <a:t>20</a:t>
            </a:fld>
            <a:endParaRPr lang="en-US"/>
          </a:p>
        </p:txBody>
      </p:sp>
    </p:spTree>
    <p:extLst>
      <p:ext uri="{BB962C8B-B14F-4D97-AF65-F5344CB8AC3E}">
        <p14:creationId xmlns:p14="http://schemas.microsoft.com/office/powerpoint/2010/main" val="1104461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Private sector participtes,</a:t>
            </a:r>
            <a:r>
              <a:rPr lang="en-US" baseline="0" smtClean="0"/>
              <a:t> someone still has to pay their bill </a:t>
            </a:r>
            <a:endParaRPr lang="en-US"/>
          </a:p>
        </p:txBody>
      </p:sp>
      <p:sp>
        <p:nvSpPr>
          <p:cNvPr id="4" name="Slide Number Placeholder 3"/>
          <p:cNvSpPr>
            <a:spLocks noGrp="1"/>
          </p:cNvSpPr>
          <p:nvPr>
            <p:ph type="sldNum" sz="quarter" idx="10"/>
          </p:nvPr>
        </p:nvSpPr>
        <p:spPr/>
        <p:txBody>
          <a:bodyPr/>
          <a:lstStyle/>
          <a:p>
            <a:fld id="{11E02AB2-D526-4ED7-9F8F-8AC4E3CE9CFC}" type="slidenum">
              <a:rPr lang="en-US" smtClean="0"/>
              <a:t>21</a:t>
            </a:fld>
            <a:endParaRPr lang="en-US"/>
          </a:p>
        </p:txBody>
      </p:sp>
    </p:spTree>
    <p:extLst>
      <p:ext uri="{BB962C8B-B14F-4D97-AF65-F5344CB8AC3E}">
        <p14:creationId xmlns:p14="http://schemas.microsoft.com/office/powerpoint/2010/main" val="4050419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Power outage because</a:t>
            </a:r>
            <a:r>
              <a:rPr lang="en-US" baseline="0" dirty="0" smtClean="0"/>
              <a:t> of line repair. Call center phone has been fixed.</a:t>
            </a:r>
            <a:endParaRPr lang="en-US" dirty="0"/>
          </a:p>
        </p:txBody>
      </p:sp>
      <p:sp>
        <p:nvSpPr>
          <p:cNvPr id="4" name="Slide Number Placeholder 3"/>
          <p:cNvSpPr>
            <a:spLocks noGrp="1"/>
          </p:cNvSpPr>
          <p:nvPr>
            <p:ph type="sldNum" sz="quarter" idx="10"/>
          </p:nvPr>
        </p:nvSpPr>
        <p:spPr/>
        <p:txBody>
          <a:bodyPr/>
          <a:lstStyle/>
          <a:p>
            <a:fld id="{11E02AB2-D526-4ED7-9F8F-8AC4E3CE9CFC}" type="slidenum">
              <a:rPr lang="en-US" smtClean="0"/>
              <a:t>24</a:t>
            </a:fld>
            <a:endParaRPr lang="en-US"/>
          </a:p>
        </p:txBody>
      </p:sp>
    </p:spTree>
    <p:extLst>
      <p:ext uri="{BB962C8B-B14F-4D97-AF65-F5344CB8AC3E}">
        <p14:creationId xmlns:p14="http://schemas.microsoft.com/office/powerpoint/2010/main" val="3101249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B110B05C-8E6F-4009-B5D6-6B1E24DDA720}" type="datetimeFigureOut">
              <a:rPr lang="en-US" smtClean="0"/>
              <a:t>11/1/2016</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209BD435-789F-4FBD-AE1D-0EC52FCA0EE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10B05C-8E6F-4009-B5D6-6B1E24DDA72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10B05C-8E6F-4009-B5D6-6B1E24DDA72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6435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4468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961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8707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7317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72635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183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3659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10B05C-8E6F-4009-B5D6-6B1E24DDA72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35437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52343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1693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110B05C-8E6F-4009-B5D6-6B1E24DDA72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110B05C-8E6F-4009-B5D6-6B1E24DDA72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B110B05C-8E6F-4009-B5D6-6B1E24DDA720}" type="datetimeFigureOut">
              <a:rPr lang="en-US" smtClean="0"/>
              <a:t>11/1/2016</a:t>
            </a:fld>
            <a:endParaRPr lang="en-US"/>
          </a:p>
        </p:txBody>
      </p:sp>
      <p:sp>
        <p:nvSpPr>
          <p:cNvPr id="27" name="Slide Number Placeholder 26"/>
          <p:cNvSpPr>
            <a:spLocks noGrp="1"/>
          </p:cNvSpPr>
          <p:nvPr>
            <p:ph type="sldNum" sz="quarter" idx="11"/>
          </p:nvPr>
        </p:nvSpPr>
        <p:spPr/>
        <p:txBody>
          <a:bodyPr rtlCol="0"/>
          <a:lstStyle/>
          <a:p>
            <a:fld id="{209BD435-789F-4FBD-AE1D-0EC52FCA0EE3}"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B110B05C-8E6F-4009-B5D6-6B1E24DDA720}" type="datetimeFigureOut">
              <a:rPr lang="en-US" smtClean="0"/>
              <a:t>11/1/2016</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209BD435-789F-4FBD-AE1D-0EC52FCA0E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10B05C-8E6F-4009-B5D6-6B1E24DDA720}" type="datetimeFigureOut">
              <a:rPr lang="en-US" smtClean="0"/>
              <a:t>11/1/2016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110B05C-8E6F-4009-B5D6-6B1E24DDA72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110B05C-8E6F-4009-B5D6-6B1E24DDA72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9BD435-789F-4FBD-AE1D-0EC52FCA0EE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B110B05C-8E6F-4009-B5D6-6B1E24DDA720}" type="datetimeFigureOut">
              <a:rPr lang="en-US" smtClean="0"/>
              <a:t>11/1/2016</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209BD435-789F-4FBD-AE1D-0EC52FCA0EE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63743E-F775-4658-BB14-270750574CDE}" type="datetimeFigureOut">
              <a:rPr lang="en-US" smtClean="0">
                <a:solidFill>
                  <a:prstClr val="black">
                    <a:tint val="75000"/>
                  </a:prstClr>
                </a:solidFill>
              </a:rPr>
              <a:pPr/>
              <a:t>11/1/2016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B81D11-BCB8-4EC4-9AEB-9E83876387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780540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762000"/>
            <a:ext cx="8458200" cy="2133600"/>
          </a:xfrm>
        </p:spPr>
        <p:txBody>
          <a:bodyPr>
            <a:noAutofit/>
          </a:bodyPr>
          <a:lstStyle/>
          <a:p>
            <a:pPr algn="ctr"/>
            <a:r>
              <a:rPr lang="en-US" sz="4800" cap="small" dirty="0"/>
              <a:t>Ideas for</a:t>
            </a:r>
            <a:r>
              <a:rPr lang="en-US" sz="4800" b="1" cap="small" dirty="0" smtClean="0">
                <a:solidFill>
                  <a:srgbClr val="FFC000"/>
                </a:solidFill>
              </a:rPr>
              <a:t/>
            </a:r>
            <a:br>
              <a:rPr lang="en-US" sz="4800" b="1" cap="small" dirty="0" smtClean="0">
                <a:solidFill>
                  <a:srgbClr val="FFC000"/>
                </a:solidFill>
              </a:rPr>
            </a:br>
            <a:r>
              <a:rPr lang="en-US" sz="4800" b="1" cap="small" dirty="0" smtClean="0">
                <a:solidFill>
                  <a:srgbClr val="FFC000"/>
                </a:solidFill>
              </a:rPr>
              <a:t>Electricity Sector</a:t>
            </a:r>
            <a:br>
              <a:rPr lang="en-US" sz="4800" b="1" cap="small" dirty="0" smtClean="0">
                <a:solidFill>
                  <a:srgbClr val="FFC000"/>
                </a:solidFill>
              </a:rPr>
            </a:br>
            <a:r>
              <a:rPr lang="en-US" sz="4800" cap="small" dirty="0" smtClean="0"/>
              <a:t>communications</a:t>
            </a:r>
            <a:endParaRPr lang="en-US" sz="4800" cap="small" dirty="0"/>
          </a:p>
        </p:txBody>
      </p:sp>
      <p:sp>
        <p:nvSpPr>
          <p:cNvPr id="3" name="Subtitle 2"/>
          <p:cNvSpPr>
            <a:spLocks noGrp="1"/>
          </p:cNvSpPr>
          <p:nvPr>
            <p:ph type="subTitle" idx="1"/>
          </p:nvPr>
        </p:nvSpPr>
        <p:spPr>
          <a:xfrm>
            <a:off x="381000" y="4343400"/>
            <a:ext cx="8458200" cy="2438400"/>
          </a:xfrm>
        </p:spPr>
        <p:txBody>
          <a:bodyPr>
            <a:noAutofit/>
          </a:bodyPr>
          <a:lstStyle/>
          <a:p>
            <a:pPr algn="ctr"/>
            <a:r>
              <a:rPr lang="en-US" sz="3200" dirty="0" smtClean="0">
                <a:solidFill>
                  <a:schemeClr val="accent1">
                    <a:lumMod val="75000"/>
                  </a:schemeClr>
                </a:solidFill>
                <a:latin typeface="Arial" panose="020B0604020202020204" pitchFamily="34" charset="0"/>
                <a:cs typeface="Arial" panose="020B0604020202020204" pitchFamily="34" charset="0"/>
              </a:rPr>
              <a:t>Alan Lee</a:t>
            </a:r>
            <a:br>
              <a:rPr lang="en-US" sz="3200" dirty="0" smtClean="0">
                <a:solidFill>
                  <a:schemeClr val="accent1">
                    <a:lumMod val="75000"/>
                  </a:schemeClr>
                </a:solidFill>
                <a:latin typeface="Arial" panose="020B0604020202020204" pitchFamily="34" charset="0"/>
                <a:cs typeface="Arial" panose="020B0604020202020204" pitchFamily="34" charset="0"/>
              </a:rPr>
            </a:br>
            <a:r>
              <a:rPr lang="en-US" sz="3200" dirty="0" smtClean="0">
                <a:solidFill>
                  <a:schemeClr val="accent1">
                    <a:lumMod val="75000"/>
                  </a:schemeClr>
                </a:solidFill>
                <a:latin typeface="Arial" panose="020B0604020202020204" pitchFamily="34" charset="0"/>
                <a:cs typeface="Arial" panose="020B0604020202020204" pitchFamily="34" charset="0"/>
              </a:rPr>
              <a:t>Energy Specialist, World Bank</a:t>
            </a:r>
          </a:p>
          <a:p>
            <a:endParaRPr lang="en-US" sz="2800" dirty="0" smtClean="0">
              <a:solidFill>
                <a:schemeClr val="accent1">
                  <a:lumMod val="75000"/>
                </a:schemeClr>
              </a:solidFill>
              <a:latin typeface="Arial" panose="020B0604020202020204" pitchFamily="34" charset="0"/>
              <a:cs typeface="Arial" panose="020B0604020202020204" pitchFamily="34" charset="0"/>
            </a:endParaRPr>
          </a:p>
          <a:p>
            <a:r>
              <a:rPr lang="en-US" sz="2800" dirty="0" err="1" smtClean="0">
                <a:solidFill>
                  <a:schemeClr val="accent1">
                    <a:lumMod val="75000"/>
                  </a:schemeClr>
                </a:solidFill>
                <a:latin typeface="Arial" panose="020B0604020202020204" pitchFamily="34" charset="0"/>
                <a:cs typeface="Arial" panose="020B0604020202020204" pitchFamily="34" charset="0"/>
              </a:rPr>
              <a:t>Naypyitaw</a:t>
            </a:r>
            <a:endParaRPr lang="en-US" sz="2800" dirty="0">
              <a:solidFill>
                <a:schemeClr val="accent1">
                  <a:lumMod val="75000"/>
                </a:schemeClr>
              </a:solidFill>
              <a:latin typeface="Arial" panose="020B0604020202020204" pitchFamily="34" charset="0"/>
              <a:cs typeface="Arial" panose="020B0604020202020204" pitchFamily="34" charset="0"/>
            </a:endParaRPr>
          </a:p>
          <a:p>
            <a:r>
              <a:rPr lang="en-US" sz="2800" dirty="0" smtClean="0">
                <a:solidFill>
                  <a:schemeClr val="accent1">
                    <a:lumMod val="75000"/>
                  </a:schemeClr>
                </a:solidFill>
                <a:latin typeface="Arial" panose="020B0604020202020204" pitchFamily="34" charset="0"/>
                <a:cs typeface="Arial" panose="020B0604020202020204" pitchFamily="34" charset="0"/>
              </a:rPr>
              <a:t>2</a:t>
            </a:r>
            <a:r>
              <a:rPr lang="en-US" sz="2800" baseline="30000" dirty="0" smtClean="0">
                <a:solidFill>
                  <a:schemeClr val="accent1">
                    <a:lumMod val="75000"/>
                  </a:schemeClr>
                </a:solidFill>
                <a:latin typeface="Arial" panose="020B0604020202020204" pitchFamily="34" charset="0"/>
                <a:cs typeface="Arial" panose="020B0604020202020204" pitchFamily="34" charset="0"/>
              </a:rPr>
              <a:t>nd</a:t>
            </a:r>
            <a:r>
              <a:rPr lang="en-US" sz="2800" dirty="0" smtClean="0">
                <a:solidFill>
                  <a:schemeClr val="accent1">
                    <a:lumMod val="75000"/>
                  </a:schemeClr>
                </a:solidFill>
                <a:latin typeface="Arial" panose="020B0604020202020204" pitchFamily="34" charset="0"/>
                <a:cs typeface="Arial" panose="020B0604020202020204" pitchFamily="34" charset="0"/>
              </a:rPr>
              <a:t> November 2016</a:t>
            </a:r>
          </a:p>
        </p:txBody>
      </p:sp>
    </p:spTree>
    <p:extLst>
      <p:ext uri="{BB962C8B-B14F-4D97-AF65-F5344CB8AC3E}">
        <p14:creationId xmlns:p14="http://schemas.microsoft.com/office/powerpoint/2010/main" val="3027700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031" y="838200"/>
            <a:ext cx="8229600" cy="1066800"/>
          </a:xfrm>
        </p:spPr>
        <p:txBody>
          <a:bodyPr/>
          <a:lstStyle/>
          <a:p>
            <a:r>
              <a:rPr lang="en-US" dirty="0" smtClean="0"/>
              <a:t>5. Communicate </a:t>
            </a:r>
            <a:r>
              <a:rPr lang="en-US" i="1" dirty="0" smtClean="0"/>
              <a:t>when</a:t>
            </a:r>
            <a:r>
              <a:rPr lang="en-US" dirty="0" smtClean="0"/>
              <a:t>?</a:t>
            </a:r>
            <a:endParaRPr lang="en-US" dirty="0"/>
          </a:p>
        </p:txBody>
      </p:sp>
      <p:sp>
        <p:nvSpPr>
          <p:cNvPr id="3" name="Content Placeholder 2"/>
          <p:cNvSpPr>
            <a:spLocks noGrp="1"/>
          </p:cNvSpPr>
          <p:nvPr>
            <p:ph idx="1"/>
          </p:nvPr>
        </p:nvSpPr>
        <p:spPr/>
        <p:txBody>
          <a:bodyPr/>
          <a:lstStyle/>
          <a:p>
            <a:r>
              <a:rPr lang="en-US" i="1" dirty="0" smtClean="0"/>
              <a:t>Before </a:t>
            </a:r>
            <a:r>
              <a:rPr lang="en-US" dirty="0" smtClean="0"/>
              <a:t>possible significant changes</a:t>
            </a:r>
          </a:p>
          <a:p>
            <a:r>
              <a:rPr lang="en-US" i="1" dirty="0" smtClean="0"/>
              <a:t>During </a:t>
            </a:r>
            <a:r>
              <a:rPr lang="en-US" dirty="0" smtClean="0"/>
              <a:t>significant changes, especially surprises!</a:t>
            </a:r>
          </a:p>
          <a:p>
            <a:r>
              <a:rPr lang="en-US" i="1" dirty="0" smtClean="0"/>
              <a:t>After</a:t>
            </a:r>
            <a:r>
              <a:rPr lang="en-US" dirty="0" smtClean="0"/>
              <a:t> significant changes as follow-up</a:t>
            </a:r>
          </a:p>
          <a:p>
            <a:r>
              <a:rPr lang="en-US" dirty="0" smtClean="0"/>
              <a:t>Regular basis for routine matters</a:t>
            </a:r>
          </a:p>
          <a:p>
            <a:r>
              <a:rPr lang="en-US" i="1" dirty="0" smtClean="0"/>
              <a:t>Good</a:t>
            </a:r>
            <a:r>
              <a:rPr lang="en-US" dirty="0" smtClean="0"/>
              <a:t> news (not just bad)!</a:t>
            </a:r>
          </a:p>
          <a:p>
            <a:endParaRPr lang="en-US" dirty="0"/>
          </a:p>
        </p:txBody>
      </p:sp>
    </p:spTree>
    <p:extLst>
      <p:ext uri="{BB962C8B-B14F-4D97-AF65-F5344CB8AC3E}">
        <p14:creationId xmlns:p14="http://schemas.microsoft.com/office/powerpoint/2010/main" val="28803067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dirty="0" smtClean="0"/>
              <a:t>Action you can take now</a:t>
            </a:r>
            <a:endParaRPr lang="en-US" dirty="0"/>
          </a:p>
        </p:txBody>
      </p:sp>
      <p:sp>
        <p:nvSpPr>
          <p:cNvPr id="3" name="Content Placeholder 2"/>
          <p:cNvSpPr>
            <a:spLocks noGrp="1"/>
          </p:cNvSpPr>
          <p:nvPr>
            <p:ph idx="1"/>
          </p:nvPr>
        </p:nvSpPr>
        <p:spPr>
          <a:xfrm>
            <a:off x="457200" y="1699846"/>
            <a:ext cx="8458200" cy="4853354"/>
          </a:xfrm>
        </p:spPr>
        <p:txBody>
          <a:bodyPr>
            <a:noAutofit/>
          </a:bodyPr>
          <a:lstStyle/>
          <a:p>
            <a:pPr marL="624078" indent="-514350">
              <a:spcBef>
                <a:spcPts val="600"/>
              </a:spcBef>
              <a:buFont typeface="+mj-lt"/>
              <a:buAutoNum type="arabicPeriod"/>
            </a:pPr>
            <a:r>
              <a:rPr lang="en-US" sz="2000" i="1" dirty="0"/>
              <a:t>Now:</a:t>
            </a:r>
            <a:r>
              <a:rPr lang="en-US" sz="2000" dirty="0"/>
              <a:t> Start posting </a:t>
            </a:r>
            <a:r>
              <a:rPr lang="en-US" sz="2000" b="1" dirty="0"/>
              <a:t>positive</a:t>
            </a:r>
            <a:r>
              <a:rPr lang="en-US" sz="2000" dirty="0"/>
              <a:t> messages! </a:t>
            </a:r>
          </a:p>
          <a:p>
            <a:pPr lvl="1">
              <a:spcBef>
                <a:spcPts val="600"/>
              </a:spcBef>
            </a:pPr>
            <a:r>
              <a:rPr lang="en-US" sz="1800" dirty="0"/>
              <a:t>Investments and maintenance</a:t>
            </a:r>
          </a:p>
          <a:p>
            <a:pPr marL="624078" indent="-514350">
              <a:spcBef>
                <a:spcPts val="600"/>
              </a:spcBef>
              <a:buFont typeface="+mj-lt"/>
              <a:buAutoNum type="arabicPeriod"/>
            </a:pPr>
            <a:r>
              <a:rPr lang="en-US" sz="2000" i="1" dirty="0" smtClean="0"/>
              <a:t>Now: </a:t>
            </a:r>
            <a:r>
              <a:rPr lang="en-US" sz="2000" dirty="0" smtClean="0"/>
              <a:t>Answer </a:t>
            </a:r>
            <a:r>
              <a:rPr lang="en-US" sz="2000" b="1" dirty="0" smtClean="0"/>
              <a:t>‘Frequently Asked Questions’</a:t>
            </a:r>
            <a:r>
              <a:rPr lang="en-US" sz="2000" dirty="0" smtClean="0"/>
              <a:t> </a:t>
            </a:r>
          </a:p>
          <a:p>
            <a:pPr lvl="1">
              <a:spcBef>
                <a:spcPts val="600"/>
              </a:spcBef>
            </a:pPr>
            <a:r>
              <a:rPr lang="en-US" sz="1800" dirty="0" smtClean="0"/>
              <a:t>Mandate </a:t>
            </a:r>
            <a:r>
              <a:rPr lang="en-US" sz="1800" dirty="0"/>
              <a:t>township staff to </a:t>
            </a:r>
            <a:r>
              <a:rPr lang="en-US" sz="1800" dirty="0" smtClean="0"/>
              <a:t>share. </a:t>
            </a:r>
            <a:r>
              <a:rPr lang="en-US" sz="1800" dirty="0"/>
              <a:t>Facebook, website, Viber to call-</a:t>
            </a:r>
            <a:r>
              <a:rPr lang="en-US" sz="1800" dirty="0" err="1"/>
              <a:t>centre</a:t>
            </a:r>
            <a:r>
              <a:rPr lang="en-US" sz="1800" dirty="0"/>
              <a:t> </a:t>
            </a:r>
            <a:r>
              <a:rPr lang="en-US" sz="1800" dirty="0" smtClean="0"/>
              <a:t>staff.</a:t>
            </a:r>
          </a:p>
          <a:p>
            <a:pPr lvl="1">
              <a:spcBef>
                <a:spcPts val="600"/>
              </a:spcBef>
            </a:pPr>
            <a:r>
              <a:rPr lang="en-US" sz="1800" i="1" dirty="0" smtClean="0"/>
              <a:t>Ask </a:t>
            </a:r>
            <a:r>
              <a:rPr lang="en-US" sz="1800" dirty="0" smtClean="0"/>
              <a:t>for new questions and collect them -&gt; update the FAQs.</a:t>
            </a:r>
            <a:endParaRPr lang="en-US" sz="1800" dirty="0"/>
          </a:p>
          <a:p>
            <a:pPr marL="624078" indent="-514350">
              <a:spcBef>
                <a:spcPts val="600"/>
              </a:spcBef>
              <a:buFont typeface="+mj-lt"/>
              <a:buAutoNum type="arabicPeriod"/>
            </a:pPr>
            <a:r>
              <a:rPr lang="en-US" sz="2000" i="1" dirty="0"/>
              <a:t>Now:</a:t>
            </a:r>
            <a:r>
              <a:rPr lang="en-US" sz="2000" dirty="0"/>
              <a:t> Create a group to </a:t>
            </a:r>
            <a:r>
              <a:rPr lang="en-US" sz="2000" b="1" dirty="0" smtClean="0"/>
              <a:t>share ideas </a:t>
            </a:r>
            <a:r>
              <a:rPr lang="en-US" sz="2000" dirty="0" smtClean="0"/>
              <a:t>for communication</a:t>
            </a:r>
            <a:endParaRPr lang="en-US" sz="2000" dirty="0"/>
          </a:p>
          <a:p>
            <a:pPr lvl="1">
              <a:spcBef>
                <a:spcPts val="600"/>
              </a:spcBef>
            </a:pPr>
            <a:r>
              <a:rPr lang="en-US" sz="1800" dirty="0"/>
              <a:t>E.g. Viber/Facebook Group for </a:t>
            </a:r>
            <a:r>
              <a:rPr lang="en-US" sz="1800" dirty="0" smtClean="0"/>
              <a:t>YESC/MESC/ESE staff </a:t>
            </a:r>
            <a:r>
              <a:rPr lang="en-US" sz="1800" dirty="0"/>
              <a:t>who update Facebook </a:t>
            </a:r>
            <a:r>
              <a:rPr lang="en-US" sz="1800" dirty="0" smtClean="0"/>
              <a:t>pages </a:t>
            </a:r>
            <a:endParaRPr lang="en-US" sz="1800" dirty="0"/>
          </a:p>
          <a:p>
            <a:pPr marL="624078" indent="-514350">
              <a:spcBef>
                <a:spcPts val="600"/>
              </a:spcBef>
              <a:buFont typeface="+mj-lt"/>
              <a:buAutoNum type="arabicPeriod"/>
            </a:pPr>
            <a:r>
              <a:rPr lang="en-US" sz="2000" i="1" dirty="0" smtClean="0"/>
              <a:t>Soon: </a:t>
            </a:r>
            <a:r>
              <a:rPr lang="en-US" sz="2000" dirty="0" smtClean="0"/>
              <a:t>Translate, finalize and share </a:t>
            </a:r>
            <a:r>
              <a:rPr lang="en-US" sz="2000" b="1" dirty="0" smtClean="0"/>
              <a:t>guidelines</a:t>
            </a:r>
            <a:endParaRPr lang="en-US" sz="2000" dirty="0" smtClean="0"/>
          </a:p>
          <a:p>
            <a:pPr lvl="1">
              <a:spcBef>
                <a:spcPts val="600"/>
              </a:spcBef>
            </a:pPr>
            <a:r>
              <a:rPr lang="en-US" sz="1800" dirty="0"/>
              <a:t>F</a:t>
            </a:r>
            <a:r>
              <a:rPr lang="en-US" sz="1800" dirty="0" smtClean="0"/>
              <a:t>or </a:t>
            </a:r>
            <a:r>
              <a:rPr lang="en-US" sz="1800" dirty="0"/>
              <a:t>Village Electrification Committees and Environmental and Social Management training notes</a:t>
            </a:r>
            <a:endParaRPr lang="en-US" sz="1800" dirty="0" smtClean="0"/>
          </a:p>
          <a:p>
            <a:pPr lvl="1">
              <a:spcBef>
                <a:spcPts val="600"/>
              </a:spcBef>
            </a:pPr>
            <a:r>
              <a:rPr lang="en-US" sz="1800" dirty="0" smtClean="0"/>
              <a:t>Training for township staff and village committee chairs</a:t>
            </a:r>
          </a:p>
          <a:p>
            <a:pPr lvl="1">
              <a:spcBef>
                <a:spcPts val="600"/>
              </a:spcBef>
            </a:pPr>
            <a:r>
              <a:rPr lang="en-US" sz="1800" dirty="0" smtClean="0"/>
              <a:t>Sign-board</a:t>
            </a:r>
            <a:r>
              <a:rPr lang="en-US" sz="1800" dirty="0"/>
              <a:t>. Video for </a:t>
            </a:r>
            <a:r>
              <a:rPr lang="en-US" sz="1800" dirty="0" err="1"/>
              <a:t>Youtube</a:t>
            </a:r>
            <a:r>
              <a:rPr lang="en-US" sz="1800" dirty="0" smtClean="0"/>
              <a:t>?</a:t>
            </a:r>
          </a:p>
        </p:txBody>
      </p:sp>
    </p:spTree>
    <p:extLst>
      <p:ext uri="{BB962C8B-B14F-4D97-AF65-F5344CB8AC3E}">
        <p14:creationId xmlns:p14="http://schemas.microsoft.com/office/powerpoint/2010/main" val="1937251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785" y="1066800"/>
            <a:ext cx="8229600" cy="1066800"/>
          </a:xfrm>
        </p:spPr>
        <p:txBody>
          <a:bodyPr>
            <a:normAutofit fontScale="90000"/>
          </a:bodyPr>
          <a:lstStyle/>
          <a:p>
            <a:pPr>
              <a:spcBef>
                <a:spcPts val="600"/>
              </a:spcBef>
            </a:pPr>
            <a:r>
              <a:rPr lang="en-US" dirty="0"/>
              <a:t>A</a:t>
            </a:r>
            <a:r>
              <a:rPr lang="en-US" dirty="0" smtClean="0"/>
              <a:t>venues for World Bank support to energy sector communications</a:t>
            </a:r>
            <a:endParaRPr lang="en-US" dirty="0"/>
          </a:p>
        </p:txBody>
      </p:sp>
      <p:sp>
        <p:nvSpPr>
          <p:cNvPr id="3" name="Content Placeholder 2"/>
          <p:cNvSpPr>
            <a:spLocks noGrp="1"/>
          </p:cNvSpPr>
          <p:nvPr>
            <p:ph idx="1"/>
          </p:nvPr>
        </p:nvSpPr>
        <p:spPr>
          <a:xfrm>
            <a:off x="457200" y="2249424"/>
            <a:ext cx="8534400" cy="4325112"/>
          </a:xfrm>
        </p:spPr>
        <p:txBody>
          <a:bodyPr>
            <a:normAutofit fontScale="92500" lnSpcReduction="10000"/>
          </a:bodyPr>
          <a:lstStyle/>
          <a:p>
            <a:pPr marL="624078" indent="-514350">
              <a:spcBef>
                <a:spcPts val="600"/>
              </a:spcBef>
              <a:buFont typeface="+mj-lt"/>
              <a:buAutoNum type="arabicPeriod"/>
            </a:pPr>
            <a:r>
              <a:rPr lang="en-US" sz="2400" b="1" dirty="0" smtClean="0"/>
              <a:t>Sector</a:t>
            </a:r>
            <a:r>
              <a:rPr lang="en-US" sz="2400" dirty="0" smtClean="0"/>
              <a:t> strategy: </a:t>
            </a:r>
            <a:r>
              <a:rPr lang="en-US" sz="2400" i="1" dirty="0" smtClean="0"/>
              <a:t>‘Energizing Myanmar</a:t>
            </a:r>
            <a:r>
              <a:rPr lang="en-US" sz="2400" dirty="0" smtClean="0"/>
              <a:t>’</a:t>
            </a:r>
          </a:p>
          <a:p>
            <a:pPr marL="916686" lvl="1" indent="-514350">
              <a:spcBef>
                <a:spcPts val="600"/>
              </a:spcBef>
            </a:pPr>
            <a:r>
              <a:rPr lang="en-US" sz="2000" b="1" dirty="0" smtClean="0"/>
              <a:t>Firm </a:t>
            </a:r>
            <a:r>
              <a:rPr lang="en-US" sz="2000" dirty="0"/>
              <a:t>consultant </a:t>
            </a:r>
            <a:r>
              <a:rPr lang="en-US" sz="2000" dirty="0" smtClean="0"/>
              <a:t>for MOEE/EPGE (and ERC?), under </a:t>
            </a:r>
            <a:r>
              <a:rPr lang="en-US" sz="2000" dirty="0"/>
              <a:t>Electric Power Project (or ESMAP</a:t>
            </a:r>
            <a:r>
              <a:rPr lang="en-US" sz="2000" dirty="0" smtClean="0"/>
              <a:t>?), </a:t>
            </a:r>
            <a:r>
              <a:rPr lang="en-US" sz="2000" dirty="0"/>
              <a:t>e.g. 6-12 month retainer to develop &amp; implement strategy and ad hoc support as issues </a:t>
            </a:r>
            <a:r>
              <a:rPr lang="en-US" sz="2000" dirty="0" smtClean="0"/>
              <a:t>arise</a:t>
            </a:r>
          </a:p>
          <a:p>
            <a:pPr marL="916686" lvl="1" indent="-514350">
              <a:spcBef>
                <a:spcPts val="600"/>
              </a:spcBef>
            </a:pPr>
            <a:r>
              <a:rPr lang="en-US" sz="2000" dirty="0" smtClean="0"/>
              <a:t>Goals: </a:t>
            </a:r>
            <a:r>
              <a:rPr lang="en-US" sz="2000" i="1" dirty="0" smtClean="0"/>
              <a:t>foster </a:t>
            </a:r>
            <a:r>
              <a:rPr lang="en-US" sz="2000" i="1" dirty="0"/>
              <a:t>public support for sector </a:t>
            </a:r>
            <a:r>
              <a:rPr lang="en-US" sz="2000" i="1" dirty="0" smtClean="0"/>
              <a:t>development in general, and facilitate tariff reform</a:t>
            </a:r>
          </a:p>
          <a:p>
            <a:pPr marL="624078" indent="-514350">
              <a:spcBef>
                <a:spcPts val="600"/>
              </a:spcBef>
              <a:buFont typeface="+mj-lt"/>
              <a:buAutoNum type="arabicPeriod"/>
            </a:pPr>
            <a:r>
              <a:rPr lang="en-US" sz="2400" b="1" dirty="0" smtClean="0"/>
              <a:t>Projects</a:t>
            </a:r>
            <a:r>
              <a:rPr lang="en-US" sz="2400" dirty="0" smtClean="0"/>
              <a:t>:</a:t>
            </a:r>
            <a:r>
              <a:rPr lang="en-US" sz="2400" b="1" dirty="0" smtClean="0"/>
              <a:t> </a:t>
            </a:r>
            <a:r>
              <a:rPr lang="en-US" sz="2400" i="1" dirty="0" smtClean="0"/>
              <a:t>‘Engaging communities for electrification’ </a:t>
            </a:r>
            <a:endParaRPr lang="en-US" sz="2400" dirty="0" smtClean="0"/>
          </a:p>
          <a:p>
            <a:pPr marL="916686" lvl="1" indent="-514350">
              <a:spcBef>
                <a:spcPts val="600"/>
              </a:spcBef>
            </a:pPr>
            <a:r>
              <a:rPr lang="en-US" sz="2000" b="1" dirty="0" smtClean="0"/>
              <a:t>Individual </a:t>
            </a:r>
            <a:r>
              <a:rPr lang="en-US" sz="2000" dirty="0" smtClean="0"/>
              <a:t>consultants for MOEE &amp; MOALI (1 each) </a:t>
            </a:r>
            <a:r>
              <a:rPr lang="en-US" sz="2000" dirty="0"/>
              <a:t>under </a:t>
            </a:r>
            <a:r>
              <a:rPr lang="en-US" sz="2000" dirty="0" smtClean="0"/>
              <a:t>NEP</a:t>
            </a:r>
          </a:p>
          <a:p>
            <a:pPr marL="916686" lvl="1" indent="-514350">
              <a:spcBef>
                <a:spcPts val="600"/>
              </a:spcBef>
            </a:pPr>
            <a:r>
              <a:rPr lang="en-US" sz="2000" dirty="0" smtClean="0"/>
              <a:t>Goals: </a:t>
            </a:r>
            <a:r>
              <a:rPr lang="en-US" sz="2000" i="1" dirty="0" smtClean="0"/>
              <a:t>develop &amp; implement communication guidelines for grid &amp; off-grid electrification </a:t>
            </a:r>
            <a:r>
              <a:rPr lang="en-US" sz="2000" i="1" dirty="0"/>
              <a:t>activities</a:t>
            </a:r>
            <a:r>
              <a:rPr lang="en-US" sz="2000" dirty="0"/>
              <a:t> ESE/YESC/MESC/DRD </a:t>
            </a:r>
            <a:endParaRPr lang="en-US" sz="2400" dirty="0" smtClean="0"/>
          </a:p>
          <a:p>
            <a:pPr marL="624078" indent="-514350">
              <a:spcBef>
                <a:spcPts val="600"/>
              </a:spcBef>
              <a:buFont typeface="+mj-lt"/>
              <a:buAutoNum type="arabicPeriod"/>
            </a:pPr>
            <a:r>
              <a:rPr lang="en-US" sz="2400" b="1" dirty="0" smtClean="0"/>
              <a:t>General support</a:t>
            </a:r>
            <a:r>
              <a:rPr lang="en-US" sz="2400" dirty="0" smtClean="0"/>
              <a:t> from World Bank teams</a:t>
            </a:r>
          </a:p>
          <a:p>
            <a:pPr marL="916686" lvl="1" indent="-514350">
              <a:spcBef>
                <a:spcPts val="600"/>
              </a:spcBef>
            </a:pPr>
            <a:r>
              <a:rPr lang="en-US" sz="2000" dirty="0" smtClean="0"/>
              <a:t>Energy and communication specialists</a:t>
            </a:r>
          </a:p>
          <a:p>
            <a:pPr marL="916686" lvl="1" indent="-514350">
              <a:spcBef>
                <a:spcPts val="600"/>
              </a:spcBef>
            </a:pPr>
            <a:r>
              <a:rPr lang="en-US" sz="2000" dirty="0" smtClean="0"/>
              <a:t>As needed, under existing Bank budget</a:t>
            </a:r>
          </a:p>
        </p:txBody>
      </p:sp>
    </p:spTree>
    <p:extLst>
      <p:ext uri="{BB962C8B-B14F-4D97-AF65-F5344CB8AC3E}">
        <p14:creationId xmlns:p14="http://schemas.microsoft.com/office/powerpoint/2010/main" val="221511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052" y="1066800"/>
            <a:ext cx="8311896" cy="1066800"/>
          </a:xfrm>
        </p:spPr>
        <p:txBody>
          <a:bodyPr>
            <a:normAutofit/>
          </a:bodyPr>
          <a:lstStyle/>
          <a:p>
            <a:r>
              <a:rPr lang="en-US" dirty="0" smtClean="0">
                <a:solidFill>
                  <a:schemeClr val="accent2"/>
                </a:solidFill>
              </a:rPr>
              <a:t>QUESTIONS FOR DISCUSSION</a:t>
            </a:r>
            <a:endParaRPr lang="en-US" dirty="0"/>
          </a:p>
        </p:txBody>
      </p:sp>
      <p:sp>
        <p:nvSpPr>
          <p:cNvPr id="3" name="Content Placeholder 2"/>
          <p:cNvSpPr>
            <a:spLocks noGrp="1"/>
          </p:cNvSpPr>
          <p:nvPr>
            <p:ph idx="1"/>
          </p:nvPr>
        </p:nvSpPr>
        <p:spPr>
          <a:xfrm>
            <a:off x="381000" y="2249424"/>
            <a:ext cx="8148119" cy="4325112"/>
          </a:xfrm>
        </p:spPr>
        <p:txBody>
          <a:bodyPr>
            <a:normAutofit/>
          </a:bodyPr>
          <a:lstStyle/>
          <a:p>
            <a:pPr marL="624078" indent="-514350">
              <a:spcBef>
                <a:spcPts val="600"/>
              </a:spcBef>
              <a:spcAft>
                <a:spcPts val="600"/>
              </a:spcAft>
              <a:buFont typeface="+mj-lt"/>
              <a:buAutoNum type="arabicPeriod"/>
            </a:pPr>
            <a:r>
              <a:rPr lang="en-US" dirty="0" smtClean="0"/>
              <a:t>Who are the most </a:t>
            </a:r>
            <a:r>
              <a:rPr lang="en-US" b="1" i="1" dirty="0" smtClean="0"/>
              <a:t>important stakeholders</a:t>
            </a:r>
            <a:r>
              <a:rPr lang="en-US" dirty="0" smtClean="0"/>
              <a:t> and what are their </a:t>
            </a:r>
            <a:r>
              <a:rPr lang="en-US" b="1" i="1" dirty="0" smtClean="0"/>
              <a:t>greatest concerns</a:t>
            </a:r>
            <a:r>
              <a:rPr lang="en-US" dirty="0" smtClean="0"/>
              <a:t>?</a:t>
            </a:r>
            <a:endParaRPr lang="en-US" dirty="0"/>
          </a:p>
          <a:p>
            <a:pPr marL="624078" indent="-514350">
              <a:spcBef>
                <a:spcPts val="600"/>
              </a:spcBef>
              <a:spcAft>
                <a:spcPts val="600"/>
              </a:spcAft>
              <a:buFont typeface="+mj-lt"/>
              <a:buAutoNum type="arabicPeriod"/>
            </a:pPr>
            <a:r>
              <a:rPr lang="en-US" dirty="0" smtClean="0"/>
              <a:t>Which </a:t>
            </a:r>
            <a:r>
              <a:rPr lang="en-US" b="1" i="1" dirty="0" smtClean="0"/>
              <a:t>messengers </a:t>
            </a:r>
            <a:r>
              <a:rPr lang="en-US" b="1" dirty="0" smtClean="0"/>
              <a:t>&amp; </a:t>
            </a:r>
            <a:r>
              <a:rPr lang="en-US" b="1" i="1" dirty="0" smtClean="0"/>
              <a:t>channels </a:t>
            </a:r>
            <a:r>
              <a:rPr lang="en-US" dirty="0" smtClean="0"/>
              <a:t>are stakeholders most likely to </a:t>
            </a:r>
            <a:r>
              <a:rPr lang="en-US" b="1" i="1" dirty="0" smtClean="0"/>
              <a:t>trust</a:t>
            </a:r>
            <a:r>
              <a:rPr lang="en-US" dirty="0" smtClean="0"/>
              <a:t>?</a:t>
            </a:r>
          </a:p>
          <a:p>
            <a:pPr marL="624078" indent="-514350">
              <a:spcBef>
                <a:spcPts val="600"/>
              </a:spcBef>
              <a:spcAft>
                <a:spcPts val="600"/>
              </a:spcAft>
              <a:buFont typeface="+mj-lt"/>
              <a:buAutoNum type="arabicPeriod"/>
            </a:pPr>
            <a:r>
              <a:rPr lang="en-US" dirty="0" smtClean="0"/>
              <a:t> </a:t>
            </a:r>
            <a:r>
              <a:rPr lang="en-US" b="1" i="1" dirty="0" smtClean="0"/>
              <a:t>Who</a:t>
            </a:r>
            <a:r>
              <a:rPr lang="en-US" dirty="0" smtClean="0"/>
              <a:t> should be responsible for </a:t>
            </a:r>
            <a:r>
              <a:rPr lang="en-US" b="1" i="1" dirty="0" smtClean="0"/>
              <a:t>managing </a:t>
            </a:r>
            <a:r>
              <a:rPr lang="en-US" dirty="0" smtClean="0"/>
              <a:t>different communication efforts, and </a:t>
            </a:r>
            <a:r>
              <a:rPr lang="en-US" b="1" i="1" dirty="0" smtClean="0"/>
              <a:t>how</a:t>
            </a:r>
            <a:r>
              <a:rPr lang="en-US" dirty="0" smtClean="0"/>
              <a:t>?</a:t>
            </a:r>
            <a:endParaRPr lang="en-US" i="1" dirty="0" smtClean="0"/>
          </a:p>
          <a:p>
            <a:pPr marL="624078" indent="-514350">
              <a:spcBef>
                <a:spcPts val="600"/>
              </a:spcBef>
              <a:spcAft>
                <a:spcPts val="600"/>
              </a:spcAft>
              <a:buFont typeface="+mj-lt"/>
              <a:buAutoNum type="arabicPeriod"/>
            </a:pPr>
            <a:r>
              <a:rPr lang="en-US" dirty="0" smtClean="0"/>
              <a:t>What </a:t>
            </a:r>
            <a:r>
              <a:rPr lang="en-US" b="1" i="1" dirty="0" smtClean="0"/>
              <a:t>resources, training</a:t>
            </a:r>
            <a:r>
              <a:rPr lang="en-US" i="1" dirty="0" smtClean="0"/>
              <a:t>, </a:t>
            </a:r>
            <a:r>
              <a:rPr lang="en-US" dirty="0" smtClean="0"/>
              <a:t>or</a:t>
            </a:r>
            <a:r>
              <a:rPr lang="en-US" b="1" dirty="0" smtClean="0"/>
              <a:t> </a:t>
            </a:r>
            <a:r>
              <a:rPr lang="en-US" b="1" i="1" dirty="0" smtClean="0"/>
              <a:t>support</a:t>
            </a:r>
            <a:r>
              <a:rPr lang="en-US" dirty="0" smtClean="0"/>
              <a:t> would help for effective communication?</a:t>
            </a:r>
            <a:endParaRPr lang="en-US" i="1" dirty="0" smtClean="0"/>
          </a:p>
        </p:txBody>
      </p:sp>
    </p:spTree>
    <p:extLst>
      <p:ext uri="{BB962C8B-B14F-4D97-AF65-F5344CB8AC3E}">
        <p14:creationId xmlns:p14="http://schemas.microsoft.com/office/powerpoint/2010/main" val="22318891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SLIDES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05335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633654" y="663233"/>
            <a:ext cx="8077200" cy="815856"/>
          </a:xfrm>
          <a:prstGeom prst="rect">
            <a:avLst/>
          </a:prstGeom>
        </p:spPr>
        <p:txBody>
          <a:bodyPr vert="horz"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3600" dirty="0" smtClean="0">
                <a:solidFill>
                  <a:schemeClr val="accent2"/>
                </a:solidFill>
              </a:rPr>
              <a:t>Expectations matter</a:t>
            </a:r>
            <a:br>
              <a:rPr lang="en-US" sz="3600" dirty="0" smtClean="0">
                <a:solidFill>
                  <a:schemeClr val="accent2"/>
                </a:solidFill>
              </a:rPr>
            </a:br>
            <a:r>
              <a:rPr lang="en-US" sz="3600" dirty="0" smtClean="0">
                <a:solidFill>
                  <a:schemeClr val="accent2"/>
                </a:solidFill>
              </a:rPr>
              <a:t>as much as the infrastructure</a:t>
            </a:r>
            <a:endParaRPr lang="en-US" sz="3600" dirty="0">
              <a:solidFill>
                <a:schemeClr val="accent3"/>
              </a:solidFill>
            </a:endParaRPr>
          </a:p>
        </p:txBody>
      </p:sp>
      <p:cxnSp>
        <p:nvCxnSpPr>
          <p:cNvPr id="5" name="Straight Arrow Connector 4"/>
          <p:cNvCxnSpPr/>
          <p:nvPr/>
        </p:nvCxnSpPr>
        <p:spPr>
          <a:xfrm flipV="1">
            <a:off x="1318665" y="2843421"/>
            <a:ext cx="0" cy="2519718"/>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9929" y="3255006"/>
            <a:ext cx="1307166" cy="1815882"/>
          </a:xfrm>
          <a:prstGeom prst="rect">
            <a:avLst/>
          </a:prstGeom>
          <a:noFill/>
        </p:spPr>
        <p:txBody>
          <a:bodyPr wrap="square" rtlCol="0">
            <a:spAutoFit/>
          </a:bodyPr>
          <a:lstStyle/>
          <a:p>
            <a:pPr algn="ctr"/>
            <a:r>
              <a:rPr lang="en-US" sz="2800" dirty="0" smtClean="0"/>
              <a:t>How much there</a:t>
            </a:r>
            <a:br>
              <a:rPr lang="en-US" sz="2800" dirty="0" smtClean="0"/>
            </a:br>
            <a:r>
              <a:rPr lang="en-US" sz="2800" i="1" dirty="0" smtClean="0">
                <a:solidFill>
                  <a:schemeClr val="accent2"/>
                </a:solidFill>
              </a:rPr>
              <a:t>is</a:t>
            </a:r>
            <a:endParaRPr lang="en-US" sz="2800" i="1" dirty="0">
              <a:solidFill>
                <a:schemeClr val="accent2"/>
              </a:solidFill>
            </a:endParaRPr>
          </a:p>
        </p:txBody>
      </p:sp>
      <p:sp>
        <p:nvSpPr>
          <p:cNvPr id="9" name="TextBox 8"/>
          <p:cNvSpPr txBox="1"/>
          <p:nvPr/>
        </p:nvSpPr>
        <p:spPr>
          <a:xfrm>
            <a:off x="1718236" y="5495305"/>
            <a:ext cx="2452971" cy="954107"/>
          </a:xfrm>
          <a:prstGeom prst="rect">
            <a:avLst/>
          </a:prstGeom>
          <a:noFill/>
        </p:spPr>
        <p:txBody>
          <a:bodyPr wrap="square" rtlCol="0">
            <a:spAutoFit/>
          </a:bodyPr>
          <a:lstStyle/>
          <a:p>
            <a:pPr algn="ctr"/>
            <a:r>
              <a:rPr lang="en-US" sz="2800" dirty="0" smtClean="0"/>
              <a:t>How much you </a:t>
            </a:r>
            <a:r>
              <a:rPr lang="en-US" sz="2800" i="1" dirty="0" smtClean="0">
                <a:solidFill>
                  <a:schemeClr val="accent2"/>
                </a:solidFill>
              </a:rPr>
              <a:t>expect</a:t>
            </a:r>
            <a:endParaRPr lang="en-US" sz="2800" i="1" dirty="0">
              <a:solidFill>
                <a:schemeClr val="accent2"/>
              </a:solidFill>
            </a:endParaRPr>
          </a:p>
        </p:txBody>
      </p:sp>
      <p:cxnSp>
        <p:nvCxnSpPr>
          <p:cNvPr id="11" name="Straight Connector 10"/>
          <p:cNvCxnSpPr/>
          <p:nvPr/>
        </p:nvCxnSpPr>
        <p:spPr>
          <a:xfrm flipV="1">
            <a:off x="1405073" y="2724595"/>
            <a:ext cx="2638544" cy="2638544"/>
          </a:xfrm>
          <a:prstGeom prst="line">
            <a:avLst/>
          </a:prstGeom>
          <a:ln>
            <a:solidFill>
              <a:schemeClr val="accent2"/>
            </a:solidFill>
            <a:prstDash val="dash"/>
            <a:headEnd type="stealth"/>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27194" y="3476289"/>
            <a:ext cx="678595" cy="608557"/>
          </a:xfrm>
          <a:prstGeom prst="rect">
            <a:avLst/>
          </a:prstGeom>
        </p:spPr>
      </p:pic>
      <p:cxnSp>
        <p:nvCxnSpPr>
          <p:cNvPr id="24" name="Straight Arrow Connector 23"/>
          <p:cNvCxnSpPr/>
          <p:nvPr/>
        </p:nvCxnSpPr>
        <p:spPr>
          <a:xfrm>
            <a:off x="1303126" y="5355465"/>
            <a:ext cx="2842437" cy="7674"/>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2143789" y="4082347"/>
            <a:ext cx="807316" cy="905256"/>
          </a:xfrm>
          <a:custGeom>
            <a:avLst/>
            <a:gdLst>
              <a:gd name="connsiteX0" fmla="*/ 0 w 1157981"/>
              <a:gd name="connsiteY0" fmla="*/ 506436 h 555167"/>
              <a:gd name="connsiteX1" fmla="*/ 1111348 w 1157981"/>
              <a:gd name="connsiteY1" fmla="*/ 506436 h 555167"/>
              <a:gd name="connsiteX2" fmla="*/ 970671 w 1157981"/>
              <a:gd name="connsiteY2" fmla="*/ 0 h 555167"/>
              <a:gd name="connsiteX0" fmla="*/ 0 w 1141926"/>
              <a:gd name="connsiteY0" fmla="*/ 644361 h 702913"/>
              <a:gd name="connsiteX1" fmla="*/ 1111348 w 1141926"/>
              <a:gd name="connsiteY1" fmla="*/ 644361 h 702913"/>
              <a:gd name="connsiteX2" fmla="*/ 858130 w 1141926"/>
              <a:gd name="connsiteY2" fmla="*/ 0 h 702913"/>
              <a:gd name="connsiteX0" fmla="*/ 0 w 1330261"/>
              <a:gd name="connsiteY0" fmla="*/ 644361 h 671461"/>
              <a:gd name="connsiteX1" fmla="*/ 1308296 w 1330261"/>
              <a:gd name="connsiteY1" fmla="*/ 581668 h 671461"/>
              <a:gd name="connsiteX2" fmla="*/ 858130 w 1330261"/>
              <a:gd name="connsiteY2" fmla="*/ 0 h 671461"/>
              <a:gd name="connsiteX0" fmla="*/ 0 w 1325320"/>
              <a:gd name="connsiteY0" fmla="*/ 1960918 h 2073689"/>
              <a:gd name="connsiteX1" fmla="*/ 1308296 w 1325320"/>
              <a:gd name="connsiteY1" fmla="*/ 1898225 h 2073689"/>
              <a:gd name="connsiteX2" fmla="*/ 783878 w 1325320"/>
              <a:gd name="connsiteY2" fmla="*/ 0 h 2073689"/>
              <a:gd name="connsiteX0" fmla="*/ 0 w 853075"/>
              <a:gd name="connsiteY0" fmla="*/ 1960918 h 1969832"/>
              <a:gd name="connsiteX1" fmla="*/ 800905 w 853075"/>
              <a:gd name="connsiteY1" fmla="*/ 1572221 h 1969832"/>
              <a:gd name="connsiteX2" fmla="*/ 783878 w 853075"/>
              <a:gd name="connsiteY2" fmla="*/ 0 h 1969832"/>
              <a:gd name="connsiteX0" fmla="*/ 0 w 881730"/>
              <a:gd name="connsiteY0" fmla="*/ 1960918 h 1969832"/>
              <a:gd name="connsiteX1" fmla="*/ 800905 w 881730"/>
              <a:gd name="connsiteY1" fmla="*/ 1572221 h 1969832"/>
              <a:gd name="connsiteX2" fmla="*/ 852304 w 881730"/>
              <a:gd name="connsiteY2" fmla="*/ 803798 h 1969832"/>
              <a:gd name="connsiteX3" fmla="*/ 783878 w 881730"/>
              <a:gd name="connsiteY3" fmla="*/ 0 h 1969832"/>
              <a:gd name="connsiteX0" fmla="*/ 0 w 815015"/>
              <a:gd name="connsiteY0" fmla="*/ 1960918 h 1968083"/>
              <a:gd name="connsiteX1" fmla="*/ 800905 w 815015"/>
              <a:gd name="connsiteY1" fmla="*/ 1572221 h 1968083"/>
              <a:gd name="connsiteX2" fmla="*/ 530543 w 815015"/>
              <a:gd name="connsiteY2" fmla="*/ 252097 h 1968083"/>
              <a:gd name="connsiteX3" fmla="*/ 783878 w 815015"/>
              <a:gd name="connsiteY3" fmla="*/ 0 h 1968083"/>
              <a:gd name="connsiteX0" fmla="*/ 0 w 932612"/>
              <a:gd name="connsiteY0" fmla="*/ 2249307 h 2256472"/>
              <a:gd name="connsiteX1" fmla="*/ 800905 w 932612"/>
              <a:gd name="connsiteY1" fmla="*/ 1860610 h 2256472"/>
              <a:gd name="connsiteX2" fmla="*/ 530543 w 932612"/>
              <a:gd name="connsiteY2" fmla="*/ 540486 h 2256472"/>
              <a:gd name="connsiteX3" fmla="*/ 932382 w 932612"/>
              <a:gd name="connsiteY3" fmla="*/ 0 h 2256472"/>
              <a:gd name="connsiteX0" fmla="*/ 0 w 932548"/>
              <a:gd name="connsiteY0" fmla="*/ 2249307 h 2256618"/>
              <a:gd name="connsiteX1" fmla="*/ 800905 w 932548"/>
              <a:gd name="connsiteY1" fmla="*/ 1860610 h 2256618"/>
              <a:gd name="connsiteX2" fmla="*/ 369663 w 932548"/>
              <a:gd name="connsiteY2" fmla="*/ 515409 h 2256618"/>
              <a:gd name="connsiteX3" fmla="*/ 932382 w 932548"/>
              <a:gd name="connsiteY3" fmla="*/ 0 h 2256618"/>
              <a:gd name="connsiteX0" fmla="*/ 0 w 932548"/>
              <a:gd name="connsiteY0" fmla="*/ 2249307 h 2253103"/>
              <a:gd name="connsiteX1" fmla="*/ 627649 w 932548"/>
              <a:gd name="connsiteY1" fmla="*/ 1685070 h 2253103"/>
              <a:gd name="connsiteX2" fmla="*/ 369663 w 932548"/>
              <a:gd name="connsiteY2" fmla="*/ 515409 h 2253103"/>
              <a:gd name="connsiteX3" fmla="*/ 932382 w 932548"/>
              <a:gd name="connsiteY3" fmla="*/ 0 h 2253103"/>
              <a:gd name="connsiteX0" fmla="*/ 0 w 932548"/>
              <a:gd name="connsiteY0" fmla="*/ 2249307 h 2253904"/>
              <a:gd name="connsiteX1" fmla="*/ 788529 w 932548"/>
              <a:gd name="connsiteY1" fmla="*/ 1747763 h 2253904"/>
              <a:gd name="connsiteX2" fmla="*/ 369663 w 932548"/>
              <a:gd name="connsiteY2" fmla="*/ 515409 h 2253904"/>
              <a:gd name="connsiteX3" fmla="*/ 932382 w 932548"/>
              <a:gd name="connsiteY3" fmla="*/ 0 h 2253904"/>
              <a:gd name="connsiteX0" fmla="*/ 0 w 932548"/>
              <a:gd name="connsiteY0" fmla="*/ 2249307 h 2254541"/>
              <a:gd name="connsiteX1" fmla="*/ 788529 w 932548"/>
              <a:gd name="connsiteY1" fmla="*/ 1747763 h 2254541"/>
              <a:gd name="connsiteX2" fmla="*/ 369663 w 932548"/>
              <a:gd name="connsiteY2" fmla="*/ 515409 h 2254541"/>
              <a:gd name="connsiteX3" fmla="*/ 932382 w 932548"/>
              <a:gd name="connsiteY3" fmla="*/ 0 h 2254541"/>
              <a:gd name="connsiteX0" fmla="*/ 0 w 932548"/>
              <a:gd name="connsiteY0" fmla="*/ 2249307 h 2254541"/>
              <a:gd name="connsiteX1" fmla="*/ 788529 w 932548"/>
              <a:gd name="connsiteY1" fmla="*/ 1747763 h 2254541"/>
              <a:gd name="connsiteX2" fmla="*/ 369663 w 932548"/>
              <a:gd name="connsiteY2" fmla="*/ 515409 h 2254541"/>
              <a:gd name="connsiteX3" fmla="*/ 932382 w 932548"/>
              <a:gd name="connsiteY3" fmla="*/ 0 h 2254541"/>
              <a:gd name="connsiteX0" fmla="*/ 0 w 932634"/>
              <a:gd name="connsiteY0" fmla="*/ 2249307 h 2254581"/>
              <a:gd name="connsiteX1" fmla="*/ 788529 w 932634"/>
              <a:gd name="connsiteY1" fmla="*/ 1747763 h 2254581"/>
              <a:gd name="connsiteX2" fmla="*/ 567670 w 932634"/>
              <a:gd name="connsiteY2" fmla="*/ 277175 h 2254581"/>
              <a:gd name="connsiteX3" fmla="*/ 932382 w 932634"/>
              <a:gd name="connsiteY3" fmla="*/ 0 h 2254581"/>
              <a:gd name="connsiteX0" fmla="*/ 0 w 982107"/>
              <a:gd name="connsiteY0" fmla="*/ 2186614 h 2191888"/>
              <a:gd name="connsiteX1" fmla="*/ 788529 w 982107"/>
              <a:gd name="connsiteY1" fmla="*/ 1685070 h 2191888"/>
              <a:gd name="connsiteX2" fmla="*/ 567670 w 982107"/>
              <a:gd name="connsiteY2" fmla="*/ 214482 h 2191888"/>
              <a:gd name="connsiteX3" fmla="*/ 981884 w 982107"/>
              <a:gd name="connsiteY3" fmla="*/ 0 h 2191888"/>
              <a:gd name="connsiteX0" fmla="*/ 0 w 982107"/>
              <a:gd name="connsiteY0" fmla="*/ 2186614 h 2191888"/>
              <a:gd name="connsiteX1" fmla="*/ 788529 w 982107"/>
              <a:gd name="connsiteY1" fmla="*/ 1685070 h 2191888"/>
              <a:gd name="connsiteX2" fmla="*/ 567670 w 982107"/>
              <a:gd name="connsiteY2" fmla="*/ 214482 h 2191888"/>
              <a:gd name="connsiteX3" fmla="*/ 981884 w 982107"/>
              <a:gd name="connsiteY3" fmla="*/ 0 h 2191888"/>
              <a:gd name="connsiteX0" fmla="*/ 0 w 982107"/>
              <a:gd name="connsiteY0" fmla="*/ 2186614 h 2191888"/>
              <a:gd name="connsiteX1" fmla="*/ 788529 w 982107"/>
              <a:gd name="connsiteY1" fmla="*/ 1685070 h 2191888"/>
              <a:gd name="connsiteX2" fmla="*/ 567670 w 982107"/>
              <a:gd name="connsiteY2" fmla="*/ 214482 h 2191888"/>
              <a:gd name="connsiteX3" fmla="*/ 981884 w 982107"/>
              <a:gd name="connsiteY3" fmla="*/ 0 h 2191888"/>
              <a:gd name="connsiteX0" fmla="*/ 0 w 982107"/>
              <a:gd name="connsiteY0" fmla="*/ 2186614 h 2192723"/>
              <a:gd name="connsiteX1" fmla="*/ 788529 w 982107"/>
              <a:gd name="connsiteY1" fmla="*/ 1685070 h 2192723"/>
              <a:gd name="connsiteX2" fmla="*/ 567670 w 982107"/>
              <a:gd name="connsiteY2" fmla="*/ 214482 h 2192723"/>
              <a:gd name="connsiteX3" fmla="*/ 981884 w 982107"/>
              <a:gd name="connsiteY3" fmla="*/ 0 h 2192723"/>
              <a:gd name="connsiteX0" fmla="*/ 0 w 982107"/>
              <a:gd name="connsiteY0" fmla="*/ 2186614 h 2192723"/>
              <a:gd name="connsiteX1" fmla="*/ 640024 w 982107"/>
              <a:gd name="connsiteY1" fmla="*/ 1685070 h 2192723"/>
              <a:gd name="connsiteX2" fmla="*/ 567670 w 982107"/>
              <a:gd name="connsiteY2" fmla="*/ 214482 h 2192723"/>
              <a:gd name="connsiteX3" fmla="*/ 981884 w 982107"/>
              <a:gd name="connsiteY3" fmla="*/ 0 h 2192723"/>
              <a:gd name="connsiteX0" fmla="*/ 0 w 982107"/>
              <a:gd name="connsiteY0" fmla="*/ 2186614 h 2190552"/>
              <a:gd name="connsiteX1" fmla="*/ 565772 w 982107"/>
              <a:gd name="connsiteY1" fmla="*/ 1559684 h 2190552"/>
              <a:gd name="connsiteX2" fmla="*/ 567670 w 982107"/>
              <a:gd name="connsiteY2" fmla="*/ 214482 h 2190552"/>
              <a:gd name="connsiteX3" fmla="*/ 981884 w 982107"/>
              <a:gd name="connsiteY3" fmla="*/ 0 h 2190552"/>
              <a:gd name="connsiteX0" fmla="*/ 0 w 982107"/>
              <a:gd name="connsiteY0" fmla="*/ 2186614 h 2190552"/>
              <a:gd name="connsiteX1" fmla="*/ 627649 w 982107"/>
              <a:gd name="connsiteY1" fmla="*/ 1559684 h 2190552"/>
              <a:gd name="connsiteX2" fmla="*/ 567670 w 982107"/>
              <a:gd name="connsiteY2" fmla="*/ 214482 h 2190552"/>
              <a:gd name="connsiteX3" fmla="*/ 981884 w 982107"/>
              <a:gd name="connsiteY3" fmla="*/ 0 h 2190552"/>
              <a:gd name="connsiteX0" fmla="*/ 0 w 982237"/>
              <a:gd name="connsiteY0" fmla="*/ 2186614 h 2190552"/>
              <a:gd name="connsiteX1" fmla="*/ 627649 w 982237"/>
              <a:gd name="connsiteY1" fmla="*/ 1559684 h 2190552"/>
              <a:gd name="connsiteX2" fmla="*/ 567670 w 982237"/>
              <a:gd name="connsiteY2" fmla="*/ 214482 h 2190552"/>
              <a:gd name="connsiteX3" fmla="*/ 981884 w 982237"/>
              <a:gd name="connsiteY3" fmla="*/ 0 h 2190552"/>
              <a:gd name="connsiteX0" fmla="*/ 0 w 982337"/>
              <a:gd name="connsiteY0" fmla="*/ 2186614 h 2190552"/>
              <a:gd name="connsiteX1" fmla="*/ 627649 w 982337"/>
              <a:gd name="connsiteY1" fmla="*/ 1559684 h 2190552"/>
              <a:gd name="connsiteX2" fmla="*/ 567670 w 982337"/>
              <a:gd name="connsiteY2" fmla="*/ 214482 h 2190552"/>
              <a:gd name="connsiteX3" fmla="*/ 981884 w 982337"/>
              <a:gd name="connsiteY3" fmla="*/ 0 h 2190552"/>
              <a:gd name="connsiteX0" fmla="*/ 0 w 982893"/>
              <a:gd name="connsiteY0" fmla="*/ 2186614 h 2190552"/>
              <a:gd name="connsiteX1" fmla="*/ 627649 w 982893"/>
              <a:gd name="connsiteY1" fmla="*/ 1559684 h 2190552"/>
              <a:gd name="connsiteX2" fmla="*/ 567670 w 982893"/>
              <a:gd name="connsiteY2" fmla="*/ 214482 h 2190552"/>
              <a:gd name="connsiteX3" fmla="*/ 981884 w 982893"/>
              <a:gd name="connsiteY3" fmla="*/ 0 h 2190552"/>
              <a:gd name="connsiteX0" fmla="*/ 0 w 1056718"/>
              <a:gd name="connsiteY0" fmla="*/ 2159079 h 2163017"/>
              <a:gd name="connsiteX1" fmla="*/ 627649 w 1056718"/>
              <a:gd name="connsiteY1" fmla="*/ 1532149 h 2163017"/>
              <a:gd name="connsiteX2" fmla="*/ 567670 w 1056718"/>
              <a:gd name="connsiteY2" fmla="*/ 186947 h 2163017"/>
              <a:gd name="connsiteX3" fmla="*/ 1056137 w 1056718"/>
              <a:gd name="connsiteY3" fmla="*/ 22620 h 2163017"/>
              <a:gd name="connsiteX0" fmla="*/ 0 w 1057573"/>
              <a:gd name="connsiteY0" fmla="*/ 2136459 h 2138969"/>
              <a:gd name="connsiteX1" fmla="*/ 627649 w 1057573"/>
              <a:gd name="connsiteY1" fmla="*/ 1509529 h 2138969"/>
              <a:gd name="connsiteX2" fmla="*/ 673717 w 1057573"/>
              <a:gd name="connsiteY2" fmla="*/ 1131344 h 2138969"/>
              <a:gd name="connsiteX3" fmla="*/ 1056137 w 1057573"/>
              <a:gd name="connsiteY3" fmla="*/ 0 h 2138969"/>
              <a:gd name="connsiteX0" fmla="*/ 0 w 843295"/>
              <a:gd name="connsiteY0" fmla="*/ 1292236 h 1294746"/>
              <a:gd name="connsiteX1" fmla="*/ 627649 w 843295"/>
              <a:gd name="connsiteY1" fmla="*/ 665306 h 1294746"/>
              <a:gd name="connsiteX2" fmla="*/ 673717 w 843295"/>
              <a:gd name="connsiteY2" fmla="*/ 287121 h 1294746"/>
              <a:gd name="connsiteX3" fmla="*/ 722845 w 843295"/>
              <a:gd name="connsiteY3" fmla="*/ 0 h 1294746"/>
              <a:gd name="connsiteX0" fmla="*/ 0 w 921214"/>
              <a:gd name="connsiteY0" fmla="*/ 1292236 h 1294600"/>
              <a:gd name="connsiteX1" fmla="*/ 627649 w 921214"/>
              <a:gd name="connsiteY1" fmla="*/ 665306 h 1294600"/>
              <a:gd name="connsiteX2" fmla="*/ 779765 w 921214"/>
              <a:gd name="connsiteY2" fmla="*/ 486664 h 1294600"/>
              <a:gd name="connsiteX3" fmla="*/ 722845 w 921214"/>
              <a:gd name="connsiteY3" fmla="*/ 0 h 1294600"/>
              <a:gd name="connsiteX0" fmla="*/ 0 w 921214"/>
              <a:gd name="connsiteY0" fmla="*/ 1292236 h 1294600"/>
              <a:gd name="connsiteX1" fmla="*/ 627649 w 921214"/>
              <a:gd name="connsiteY1" fmla="*/ 665306 h 1294600"/>
              <a:gd name="connsiteX2" fmla="*/ 779765 w 921214"/>
              <a:gd name="connsiteY2" fmla="*/ 486664 h 1294600"/>
              <a:gd name="connsiteX3" fmla="*/ 722845 w 921214"/>
              <a:gd name="connsiteY3" fmla="*/ 0 h 1294600"/>
              <a:gd name="connsiteX0" fmla="*/ 0 w 921214"/>
              <a:gd name="connsiteY0" fmla="*/ 1292236 h 1294600"/>
              <a:gd name="connsiteX1" fmla="*/ 627649 w 921214"/>
              <a:gd name="connsiteY1" fmla="*/ 665306 h 1294600"/>
              <a:gd name="connsiteX2" fmla="*/ 779765 w 921214"/>
              <a:gd name="connsiteY2" fmla="*/ 486664 h 1294600"/>
              <a:gd name="connsiteX3" fmla="*/ 722845 w 921214"/>
              <a:gd name="connsiteY3" fmla="*/ 0 h 1294600"/>
              <a:gd name="connsiteX0" fmla="*/ 0 w 722845"/>
              <a:gd name="connsiteY0" fmla="*/ 1292236 h 1294988"/>
              <a:gd name="connsiteX1" fmla="*/ 627649 w 722845"/>
              <a:gd name="connsiteY1" fmla="*/ 665306 h 1294988"/>
              <a:gd name="connsiteX2" fmla="*/ 722845 w 722845"/>
              <a:gd name="connsiteY2" fmla="*/ 0 h 1294988"/>
            </a:gdLst>
            <a:ahLst/>
            <a:cxnLst>
              <a:cxn ang="0">
                <a:pos x="connsiteX0" y="connsiteY0"/>
              </a:cxn>
              <a:cxn ang="0">
                <a:pos x="connsiteX1" y="connsiteY1"/>
              </a:cxn>
              <a:cxn ang="0">
                <a:pos x="connsiteX2" y="connsiteY2"/>
              </a:cxn>
            </a:cxnLst>
            <a:rect l="l" t="t" r="r" b="b"/>
            <a:pathLst>
              <a:path w="722845" h="1294988">
                <a:moveTo>
                  <a:pt x="0" y="1292236"/>
                </a:moveTo>
                <a:cubicBezTo>
                  <a:pt x="474785" y="1334439"/>
                  <a:pt x="507175" y="880679"/>
                  <a:pt x="627649" y="665306"/>
                </a:cubicBezTo>
                <a:cubicBezTo>
                  <a:pt x="748123" y="449933"/>
                  <a:pt x="703013" y="138605"/>
                  <a:pt x="722845" y="0"/>
                </a:cubicBezTo>
              </a:path>
            </a:pathLst>
          </a:custGeom>
          <a:noFill/>
          <a:ln w="38100">
            <a:solidFill>
              <a:schemeClr val="accent4"/>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3949" y="4601611"/>
            <a:ext cx="746644" cy="670714"/>
          </a:xfrm>
          <a:prstGeom prst="rect">
            <a:avLst/>
          </a:prstGeom>
        </p:spPr>
      </p:pic>
      <p:sp>
        <p:nvSpPr>
          <p:cNvPr id="14" name="Title 1"/>
          <p:cNvSpPr txBox="1">
            <a:spLocks/>
          </p:cNvSpPr>
          <p:nvPr/>
        </p:nvSpPr>
        <p:spPr>
          <a:xfrm>
            <a:off x="152400" y="1936277"/>
            <a:ext cx="4542941" cy="558549"/>
          </a:xfrm>
          <a:prstGeom prst="rect">
            <a:avLst/>
          </a:prstGeom>
        </p:spPr>
        <p:txBody>
          <a:bodyPr vert="horz"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3600" dirty="0" smtClean="0">
                <a:solidFill>
                  <a:schemeClr val="accent3"/>
                </a:solidFill>
              </a:rPr>
              <a:t>Promise and deliver</a:t>
            </a:r>
            <a:endParaRPr lang="en-US" sz="3600" dirty="0">
              <a:solidFill>
                <a:schemeClr val="accent3"/>
              </a:solidFill>
            </a:endParaRPr>
          </a:p>
        </p:txBody>
      </p:sp>
      <p:cxnSp>
        <p:nvCxnSpPr>
          <p:cNvPr id="18" name="Straight Arrow Connector 17"/>
          <p:cNvCxnSpPr/>
          <p:nvPr/>
        </p:nvCxnSpPr>
        <p:spPr>
          <a:xfrm flipV="1">
            <a:off x="5589344" y="2876588"/>
            <a:ext cx="0" cy="2467124"/>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278690" y="3279582"/>
            <a:ext cx="1279881" cy="1815882"/>
          </a:xfrm>
          <a:prstGeom prst="rect">
            <a:avLst/>
          </a:prstGeom>
          <a:noFill/>
        </p:spPr>
        <p:txBody>
          <a:bodyPr wrap="square" rtlCol="0">
            <a:spAutoFit/>
          </a:bodyPr>
          <a:lstStyle/>
          <a:p>
            <a:pPr algn="ctr"/>
            <a:r>
              <a:rPr lang="en-US" sz="2800" dirty="0" smtClean="0"/>
              <a:t>How much there</a:t>
            </a:r>
            <a:br>
              <a:rPr lang="en-US" sz="2800" dirty="0" smtClean="0"/>
            </a:br>
            <a:r>
              <a:rPr lang="en-US" sz="2800" i="1" dirty="0" smtClean="0">
                <a:solidFill>
                  <a:schemeClr val="accent2"/>
                </a:solidFill>
              </a:rPr>
              <a:t>is</a:t>
            </a:r>
            <a:endParaRPr lang="en-US" sz="2800" i="1" dirty="0">
              <a:solidFill>
                <a:schemeClr val="accent2"/>
              </a:solidFill>
            </a:endParaRPr>
          </a:p>
        </p:txBody>
      </p:sp>
      <p:sp>
        <p:nvSpPr>
          <p:cNvPr id="20" name="TextBox 19"/>
          <p:cNvSpPr txBox="1"/>
          <p:nvPr/>
        </p:nvSpPr>
        <p:spPr>
          <a:xfrm>
            <a:off x="5980574" y="5473119"/>
            <a:ext cx="2401770" cy="954107"/>
          </a:xfrm>
          <a:prstGeom prst="rect">
            <a:avLst/>
          </a:prstGeom>
          <a:noFill/>
        </p:spPr>
        <p:txBody>
          <a:bodyPr wrap="square" rtlCol="0">
            <a:spAutoFit/>
          </a:bodyPr>
          <a:lstStyle/>
          <a:p>
            <a:pPr algn="ctr"/>
            <a:r>
              <a:rPr lang="en-US" sz="2800" smtClean="0"/>
              <a:t>How much you </a:t>
            </a:r>
            <a:r>
              <a:rPr lang="en-US" sz="2800" i="1" smtClean="0">
                <a:solidFill>
                  <a:schemeClr val="accent2"/>
                </a:solidFill>
              </a:rPr>
              <a:t>expect</a:t>
            </a:r>
            <a:endParaRPr lang="en-US" sz="2800" i="1">
              <a:solidFill>
                <a:schemeClr val="accent2"/>
              </a:solidFill>
            </a:endParaRPr>
          </a:p>
        </p:txBody>
      </p:sp>
      <p:cxnSp>
        <p:nvCxnSpPr>
          <p:cNvPr id="21" name="Straight Connector 20"/>
          <p:cNvCxnSpPr/>
          <p:nvPr/>
        </p:nvCxnSpPr>
        <p:spPr>
          <a:xfrm flipV="1">
            <a:off x="5673948" y="2760242"/>
            <a:ext cx="2583470" cy="2583470"/>
          </a:xfrm>
          <a:prstGeom prst="line">
            <a:avLst/>
          </a:prstGeom>
          <a:ln>
            <a:solidFill>
              <a:schemeClr val="accent2"/>
            </a:solidFill>
            <a:prstDash val="dash"/>
            <a:headEnd type="stealth"/>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5754" y="3593865"/>
            <a:ext cx="567357" cy="595854"/>
          </a:xfrm>
          <a:prstGeom prst="rect">
            <a:avLst/>
          </a:prstGeom>
        </p:spPr>
      </p:pic>
      <p:cxnSp>
        <p:nvCxnSpPr>
          <p:cNvPr id="25" name="Straight Arrow Connector 24"/>
          <p:cNvCxnSpPr/>
          <p:nvPr/>
        </p:nvCxnSpPr>
        <p:spPr>
          <a:xfrm>
            <a:off x="5574129" y="5336198"/>
            <a:ext cx="2783107" cy="7514"/>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9264" y="4553395"/>
            <a:ext cx="625972" cy="625972"/>
          </a:xfrm>
          <a:prstGeom prst="rect">
            <a:avLst/>
          </a:prstGeom>
        </p:spPr>
      </p:pic>
      <p:sp>
        <p:nvSpPr>
          <p:cNvPr id="27" name="Freeform 26"/>
          <p:cNvSpPr/>
          <p:nvPr/>
        </p:nvSpPr>
        <p:spPr>
          <a:xfrm>
            <a:off x="6530500" y="4237793"/>
            <a:ext cx="1205665" cy="768268"/>
          </a:xfrm>
          <a:custGeom>
            <a:avLst/>
            <a:gdLst>
              <a:gd name="connsiteX0" fmla="*/ 0 w 1157981"/>
              <a:gd name="connsiteY0" fmla="*/ 506436 h 555167"/>
              <a:gd name="connsiteX1" fmla="*/ 1111348 w 1157981"/>
              <a:gd name="connsiteY1" fmla="*/ 506436 h 555167"/>
              <a:gd name="connsiteX2" fmla="*/ 970671 w 1157981"/>
              <a:gd name="connsiteY2" fmla="*/ 0 h 555167"/>
              <a:gd name="connsiteX0" fmla="*/ 0 w 1141926"/>
              <a:gd name="connsiteY0" fmla="*/ 644361 h 702913"/>
              <a:gd name="connsiteX1" fmla="*/ 1111348 w 1141926"/>
              <a:gd name="connsiteY1" fmla="*/ 644361 h 702913"/>
              <a:gd name="connsiteX2" fmla="*/ 858130 w 1141926"/>
              <a:gd name="connsiteY2" fmla="*/ 0 h 702913"/>
              <a:gd name="connsiteX0" fmla="*/ 0 w 1330261"/>
              <a:gd name="connsiteY0" fmla="*/ 644361 h 671461"/>
              <a:gd name="connsiteX1" fmla="*/ 1308296 w 1330261"/>
              <a:gd name="connsiteY1" fmla="*/ 581668 h 671461"/>
              <a:gd name="connsiteX2" fmla="*/ 858130 w 1330261"/>
              <a:gd name="connsiteY2" fmla="*/ 0 h 671461"/>
              <a:gd name="connsiteX0" fmla="*/ 0 w 1326073"/>
              <a:gd name="connsiteY0" fmla="*/ 819902 h 856140"/>
              <a:gd name="connsiteX1" fmla="*/ 1308296 w 1326073"/>
              <a:gd name="connsiteY1" fmla="*/ 757209 h 856140"/>
              <a:gd name="connsiteX2" fmla="*/ 796254 w 1326073"/>
              <a:gd name="connsiteY2" fmla="*/ 0 h 856140"/>
            </a:gdLst>
            <a:ahLst/>
            <a:cxnLst>
              <a:cxn ang="0">
                <a:pos x="connsiteX0" y="connsiteY0"/>
              </a:cxn>
              <a:cxn ang="0">
                <a:pos x="connsiteX1" y="connsiteY1"/>
              </a:cxn>
              <a:cxn ang="0">
                <a:pos x="connsiteX2" y="connsiteY2"/>
              </a:cxn>
            </a:cxnLst>
            <a:rect l="l" t="t" r="r" b="b"/>
            <a:pathLst>
              <a:path w="1326073" h="856140">
                <a:moveTo>
                  <a:pt x="0" y="819902"/>
                </a:moveTo>
                <a:cubicBezTo>
                  <a:pt x="474785" y="862105"/>
                  <a:pt x="1175587" y="893859"/>
                  <a:pt x="1308296" y="757209"/>
                </a:cubicBezTo>
                <a:cubicBezTo>
                  <a:pt x="1441005" y="620559"/>
                  <a:pt x="786876" y="93784"/>
                  <a:pt x="796254" y="0"/>
                </a:cubicBezTo>
              </a:path>
            </a:pathLst>
          </a:custGeom>
          <a:noFill/>
          <a:ln w="38100">
            <a:solidFill>
              <a:schemeClr val="accent4"/>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1"/>
          <p:cNvSpPr>
            <a:spLocks noGrp="1"/>
          </p:cNvSpPr>
          <p:nvPr>
            <p:ph type="title"/>
          </p:nvPr>
        </p:nvSpPr>
        <p:spPr>
          <a:xfrm>
            <a:off x="5098473" y="1981200"/>
            <a:ext cx="4114800" cy="519906"/>
          </a:xfrm>
        </p:spPr>
        <p:txBody>
          <a:bodyPr>
            <a:noAutofit/>
          </a:bodyPr>
          <a:lstStyle/>
          <a:p>
            <a:pPr algn="ctr"/>
            <a:r>
              <a:rPr lang="en-US" sz="3600" dirty="0" smtClean="0">
                <a:solidFill>
                  <a:schemeClr val="accent4"/>
                </a:solidFill>
              </a:rPr>
              <a:t>Disappointment</a:t>
            </a:r>
            <a:endParaRPr lang="en-US" sz="3600" dirty="0">
              <a:solidFill>
                <a:schemeClr val="accent4"/>
              </a:solidFill>
            </a:endParaRPr>
          </a:p>
        </p:txBody>
      </p:sp>
      <p:pic>
        <p:nvPicPr>
          <p:cNvPr id="30" name="Picture 29"/>
          <p:cNvPicPr>
            <a:picLocks noChangeAspect="1"/>
          </p:cNvPicPr>
          <p:nvPr/>
        </p:nvPicPr>
        <p:blipFill rotWithShape="1">
          <a:blip r:embed="rId7" cstate="print">
            <a:extLst>
              <a:ext uri="{28A0092B-C50C-407E-A947-70E740481C1C}">
                <a14:useLocalDpi xmlns:a14="http://schemas.microsoft.com/office/drawing/2010/main" val="0"/>
              </a:ext>
            </a:extLst>
          </a:blip>
          <a:srcRect t="15517" b="12069"/>
          <a:stretch/>
        </p:blipFill>
        <p:spPr>
          <a:xfrm>
            <a:off x="5631670" y="4566918"/>
            <a:ext cx="955963" cy="740099"/>
          </a:xfrm>
          <a:prstGeom prst="rect">
            <a:avLst/>
          </a:prstGeom>
        </p:spPr>
      </p:pic>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t="15517" b="12069"/>
          <a:stretch/>
        </p:blipFill>
        <p:spPr>
          <a:xfrm>
            <a:off x="1371840" y="4596099"/>
            <a:ext cx="955963" cy="740099"/>
          </a:xfrm>
          <a:prstGeom prst="rect">
            <a:avLst/>
          </a:prstGeom>
        </p:spPr>
      </p:pic>
    </p:spTree>
    <p:extLst>
      <p:ext uri="{BB962C8B-B14F-4D97-AF65-F5344CB8AC3E}">
        <p14:creationId xmlns:p14="http://schemas.microsoft.com/office/powerpoint/2010/main" val="28045642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2773962" y="2105596"/>
            <a:ext cx="3891195" cy="3513737"/>
          </a:xfrm>
          <a:prstGeom prst="rect">
            <a:avLst/>
          </a:prstGeom>
          <a:gradFill flip="none" rotWithShape="1">
            <a:gsLst>
              <a:gs pos="0">
                <a:schemeClr val="bg1"/>
              </a:gs>
              <a:gs pos="100000">
                <a:srgbClr val="92D05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rot="10800000">
            <a:off x="1524000" y="938830"/>
            <a:ext cx="5359674" cy="4782406"/>
            <a:chOff x="2717526" y="2030915"/>
            <a:chExt cx="5359674" cy="4782406"/>
          </a:xfrm>
        </p:grpSpPr>
        <p:sp>
          <p:nvSpPr>
            <p:cNvPr id="37" name="Right Triangle 36"/>
            <p:cNvSpPr/>
            <p:nvPr/>
          </p:nvSpPr>
          <p:spPr>
            <a:xfrm rot="10800000" flipV="1">
              <a:off x="3093536" y="2229310"/>
              <a:ext cx="4062381" cy="3944826"/>
            </a:xfrm>
            <a:prstGeom prst="rtTriangle">
              <a:avLst/>
            </a:prstGeom>
            <a:gradFill>
              <a:gsLst>
                <a:gs pos="48000">
                  <a:schemeClr val="bg1"/>
                </a:gs>
                <a:gs pos="100000">
                  <a:srgbClr val="FF0000"/>
                </a:gs>
              </a:gsLst>
              <a:lin ang="81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906064" y="2030915"/>
              <a:ext cx="1171136" cy="4143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rot="16200000">
              <a:off x="4316495" y="4043216"/>
              <a:ext cx="1171136" cy="4369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a:off x="2495809" y="2079111"/>
            <a:ext cx="5359674" cy="4782406"/>
            <a:chOff x="2717526" y="2030915"/>
            <a:chExt cx="5359674" cy="4782406"/>
          </a:xfrm>
        </p:grpSpPr>
        <p:sp>
          <p:nvSpPr>
            <p:cNvPr id="23" name="Right Triangle 22"/>
            <p:cNvSpPr/>
            <p:nvPr/>
          </p:nvSpPr>
          <p:spPr>
            <a:xfrm rot="10800000" flipV="1">
              <a:off x="3276601" y="2229310"/>
              <a:ext cx="4062381" cy="3944826"/>
            </a:xfrm>
            <a:prstGeom prst="rtTriangle">
              <a:avLst/>
            </a:prstGeom>
            <a:gradFill>
              <a:gsLst>
                <a:gs pos="48000">
                  <a:schemeClr val="bg1"/>
                </a:gs>
                <a:gs pos="100000">
                  <a:srgbClr val="FF0000"/>
                </a:gs>
              </a:gsLst>
              <a:lin ang="8100000" scaled="1"/>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906064" y="2030915"/>
              <a:ext cx="1171136" cy="4143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rot="16200000">
              <a:off x="4316495" y="4043216"/>
              <a:ext cx="1171136" cy="4369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0" y="451918"/>
            <a:ext cx="9144000" cy="1370218"/>
          </a:xfrm>
        </p:spPr>
        <p:txBody>
          <a:bodyPr>
            <a:noAutofit/>
          </a:bodyPr>
          <a:lstStyle/>
          <a:p>
            <a:pPr algn="ctr"/>
            <a:r>
              <a:rPr lang="en-US" sz="3600" smtClean="0">
                <a:solidFill>
                  <a:schemeClr val="accent2"/>
                </a:solidFill>
              </a:rPr>
              <a:t>Steering a path within a</a:t>
            </a:r>
            <a:br>
              <a:rPr lang="en-US" sz="3600" smtClean="0">
                <a:solidFill>
                  <a:schemeClr val="accent2"/>
                </a:solidFill>
              </a:rPr>
            </a:br>
            <a:r>
              <a:rPr lang="en-US" sz="3600" smtClean="0">
                <a:solidFill>
                  <a:srgbClr val="00B050"/>
                </a:solidFill>
              </a:rPr>
              <a:t>safe zone of ‘reasonable value’</a:t>
            </a:r>
            <a:endParaRPr lang="en-US" sz="3600">
              <a:solidFill>
                <a:schemeClr val="accent4"/>
              </a:solidFill>
            </a:endParaRPr>
          </a:p>
        </p:txBody>
      </p:sp>
      <p:sp>
        <p:nvSpPr>
          <p:cNvPr id="8" name="TextBox 7"/>
          <p:cNvSpPr txBox="1"/>
          <p:nvPr/>
        </p:nvSpPr>
        <p:spPr>
          <a:xfrm>
            <a:off x="1247065" y="2291066"/>
            <a:ext cx="1130085" cy="1077218"/>
          </a:xfrm>
          <a:prstGeom prst="rect">
            <a:avLst/>
          </a:prstGeom>
          <a:noFill/>
        </p:spPr>
        <p:txBody>
          <a:bodyPr wrap="square" rtlCol="0">
            <a:spAutoFit/>
          </a:bodyPr>
          <a:lstStyle/>
          <a:p>
            <a:pPr algn="ctr"/>
            <a:r>
              <a:rPr lang="en-US" sz="3200" i="1" smtClean="0"/>
              <a:t>Price</a:t>
            </a:r>
            <a:br>
              <a:rPr lang="en-US" sz="3200" i="1" smtClean="0"/>
            </a:br>
            <a:r>
              <a:rPr lang="en-US" sz="3200" i="1" smtClean="0"/>
              <a:t>$</a:t>
            </a:r>
            <a:endParaRPr lang="en-US" sz="3200" i="1">
              <a:solidFill>
                <a:schemeClr val="accent2"/>
              </a:solidFill>
            </a:endParaRPr>
          </a:p>
        </p:txBody>
      </p:sp>
      <p:sp>
        <p:nvSpPr>
          <p:cNvPr id="9" name="TextBox 8"/>
          <p:cNvSpPr txBox="1"/>
          <p:nvPr/>
        </p:nvSpPr>
        <p:spPr>
          <a:xfrm>
            <a:off x="4534503" y="5825625"/>
            <a:ext cx="3002866" cy="584775"/>
          </a:xfrm>
          <a:prstGeom prst="rect">
            <a:avLst/>
          </a:prstGeom>
          <a:noFill/>
        </p:spPr>
        <p:txBody>
          <a:bodyPr wrap="square" rtlCol="0">
            <a:spAutoFit/>
          </a:bodyPr>
          <a:lstStyle/>
          <a:p>
            <a:pPr algn="ctr"/>
            <a:r>
              <a:rPr lang="en-US" sz="3200" i="1" smtClean="0"/>
              <a:t>Quality </a:t>
            </a:r>
            <a:endParaRPr lang="en-US" sz="3200" i="1">
              <a:solidFill>
                <a:schemeClr val="accent2"/>
              </a:solidFill>
            </a:endParaRPr>
          </a:p>
        </p:txBody>
      </p:sp>
      <p:cxnSp>
        <p:nvCxnSpPr>
          <p:cNvPr id="11" name="Straight Connector 10"/>
          <p:cNvCxnSpPr/>
          <p:nvPr/>
        </p:nvCxnSpPr>
        <p:spPr>
          <a:xfrm flipV="1">
            <a:off x="2826283" y="2118446"/>
            <a:ext cx="2724663" cy="2586488"/>
          </a:xfrm>
          <a:prstGeom prst="line">
            <a:avLst/>
          </a:prstGeom>
          <a:ln>
            <a:solidFill>
              <a:schemeClr val="accent2"/>
            </a:solidFill>
            <a:prstDash val="dash"/>
            <a:headEnd type="stealth"/>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4258" y="2122236"/>
            <a:ext cx="825889" cy="867371"/>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4283" y="4823086"/>
            <a:ext cx="812983" cy="812983"/>
          </a:xfrm>
          <a:prstGeom prst="rect">
            <a:avLst/>
          </a:prstGeom>
        </p:spPr>
      </p:pic>
      <p:sp>
        <p:nvSpPr>
          <p:cNvPr id="6" name="Freeform 5"/>
          <p:cNvSpPr/>
          <p:nvPr/>
        </p:nvSpPr>
        <p:spPr>
          <a:xfrm>
            <a:off x="3310503" y="2798912"/>
            <a:ext cx="1192182" cy="1665956"/>
          </a:xfrm>
          <a:custGeom>
            <a:avLst/>
            <a:gdLst>
              <a:gd name="connsiteX0" fmla="*/ 0 w 1157981"/>
              <a:gd name="connsiteY0" fmla="*/ 506436 h 555167"/>
              <a:gd name="connsiteX1" fmla="*/ 1111348 w 1157981"/>
              <a:gd name="connsiteY1" fmla="*/ 506436 h 555167"/>
              <a:gd name="connsiteX2" fmla="*/ 970671 w 1157981"/>
              <a:gd name="connsiteY2" fmla="*/ 0 h 555167"/>
              <a:gd name="connsiteX0" fmla="*/ 0 w 1141926"/>
              <a:gd name="connsiteY0" fmla="*/ 644361 h 702913"/>
              <a:gd name="connsiteX1" fmla="*/ 1111348 w 1141926"/>
              <a:gd name="connsiteY1" fmla="*/ 644361 h 702913"/>
              <a:gd name="connsiteX2" fmla="*/ 858130 w 1141926"/>
              <a:gd name="connsiteY2" fmla="*/ 0 h 702913"/>
              <a:gd name="connsiteX0" fmla="*/ 0 w 1330261"/>
              <a:gd name="connsiteY0" fmla="*/ 644361 h 671461"/>
              <a:gd name="connsiteX1" fmla="*/ 1308296 w 1330261"/>
              <a:gd name="connsiteY1" fmla="*/ 581668 h 671461"/>
              <a:gd name="connsiteX2" fmla="*/ 858130 w 1330261"/>
              <a:gd name="connsiteY2" fmla="*/ 0 h 671461"/>
              <a:gd name="connsiteX0" fmla="*/ 0 w 1326073"/>
              <a:gd name="connsiteY0" fmla="*/ 819902 h 856140"/>
              <a:gd name="connsiteX1" fmla="*/ 1308296 w 1326073"/>
              <a:gd name="connsiteY1" fmla="*/ 757209 h 856140"/>
              <a:gd name="connsiteX2" fmla="*/ 796254 w 1326073"/>
              <a:gd name="connsiteY2" fmla="*/ 0 h 856140"/>
              <a:gd name="connsiteX0" fmla="*/ 0 w 5771381"/>
              <a:gd name="connsiteY0" fmla="*/ 1003458 h 1039696"/>
              <a:gd name="connsiteX1" fmla="*/ 1308296 w 5771381"/>
              <a:gd name="connsiteY1" fmla="*/ 940765 h 1039696"/>
              <a:gd name="connsiteX2" fmla="*/ 5771381 w 5771381"/>
              <a:gd name="connsiteY2" fmla="*/ 0 h 1039696"/>
              <a:gd name="connsiteX0" fmla="*/ 0 w 5771381"/>
              <a:gd name="connsiteY0" fmla="*/ 1003458 h 1005763"/>
              <a:gd name="connsiteX1" fmla="*/ 1644450 w 5771381"/>
              <a:gd name="connsiteY1" fmla="*/ 359506 h 1005763"/>
              <a:gd name="connsiteX2" fmla="*/ 5771381 w 5771381"/>
              <a:gd name="connsiteY2" fmla="*/ 0 h 1005763"/>
              <a:gd name="connsiteX0" fmla="*/ 0 w 5771381"/>
              <a:gd name="connsiteY0" fmla="*/ 1003458 h 1005733"/>
              <a:gd name="connsiteX1" fmla="*/ 1644450 w 5771381"/>
              <a:gd name="connsiteY1" fmla="*/ 359506 h 1005733"/>
              <a:gd name="connsiteX2" fmla="*/ 5771381 w 5771381"/>
              <a:gd name="connsiteY2" fmla="*/ 0 h 1005733"/>
              <a:gd name="connsiteX0" fmla="*/ 0 w 5771381"/>
              <a:gd name="connsiteY0" fmla="*/ 1003458 h 1005733"/>
              <a:gd name="connsiteX1" fmla="*/ 1644450 w 5771381"/>
              <a:gd name="connsiteY1" fmla="*/ 359506 h 1005733"/>
              <a:gd name="connsiteX2" fmla="*/ 5771381 w 5771381"/>
              <a:gd name="connsiteY2" fmla="*/ 0 h 1005733"/>
              <a:gd name="connsiteX0" fmla="*/ 0 w 5435226"/>
              <a:gd name="connsiteY0" fmla="*/ 873440 h 876360"/>
              <a:gd name="connsiteX1" fmla="*/ 1308295 w 5435226"/>
              <a:gd name="connsiteY1" fmla="*/ 359506 h 876360"/>
              <a:gd name="connsiteX2" fmla="*/ 5435226 w 5435226"/>
              <a:gd name="connsiteY2" fmla="*/ 0 h 876360"/>
              <a:gd name="connsiteX0" fmla="*/ 86756 w 5521982"/>
              <a:gd name="connsiteY0" fmla="*/ 873440 h 928147"/>
              <a:gd name="connsiteX1" fmla="*/ 1395051 w 5521982"/>
              <a:gd name="connsiteY1" fmla="*/ 359506 h 928147"/>
              <a:gd name="connsiteX2" fmla="*/ 5521982 w 5521982"/>
              <a:gd name="connsiteY2" fmla="*/ 0 h 928147"/>
              <a:gd name="connsiteX0" fmla="*/ 60686 w 5697606"/>
              <a:gd name="connsiteY0" fmla="*/ 850496 h 906800"/>
              <a:gd name="connsiteX1" fmla="*/ 1570675 w 5697606"/>
              <a:gd name="connsiteY1" fmla="*/ 359506 h 906800"/>
              <a:gd name="connsiteX2" fmla="*/ 5697606 w 5697606"/>
              <a:gd name="connsiteY2" fmla="*/ 0 h 906800"/>
              <a:gd name="connsiteX0" fmla="*/ 60686 w 5697606"/>
              <a:gd name="connsiteY0" fmla="*/ 850496 h 905725"/>
              <a:gd name="connsiteX1" fmla="*/ 1570674 w 5697606"/>
              <a:gd name="connsiteY1" fmla="*/ 344210 h 905725"/>
              <a:gd name="connsiteX2" fmla="*/ 5697606 w 5697606"/>
              <a:gd name="connsiteY2" fmla="*/ 0 h 905725"/>
              <a:gd name="connsiteX0" fmla="*/ 60686 w 5697606"/>
              <a:gd name="connsiteY0" fmla="*/ 850496 h 905725"/>
              <a:gd name="connsiteX1" fmla="*/ 1570674 w 5697606"/>
              <a:gd name="connsiteY1" fmla="*/ 344210 h 905725"/>
              <a:gd name="connsiteX2" fmla="*/ 5697606 w 5697606"/>
              <a:gd name="connsiteY2" fmla="*/ 0 h 905725"/>
            </a:gdLst>
            <a:ahLst/>
            <a:cxnLst>
              <a:cxn ang="0">
                <a:pos x="connsiteX0" y="connsiteY0"/>
              </a:cxn>
              <a:cxn ang="0">
                <a:pos x="connsiteX1" y="connsiteY1"/>
              </a:cxn>
              <a:cxn ang="0">
                <a:pos x="connsiteX2" y="connsiteY2"/>
              </a:cxn>
            </a:cxnLst>
            <a:rect l="l" t="t" r="r" b="b"/>
            <a:pathLst>
              <a:path w="5697606" h="905725">
                <a:moveTo>
                  <a:pt x="60686" y="850496"/>
                </a:moveTo>
                <a:cubicBezTo>
                  <a:pt x="-136845" y="1091551"/>
                  <a:pt x="93336" y="473212"/>
                  <a:pt x="1570674" y="344210"/>
                </a:cubicBezTo>
                <a:cubicBezTo>
                  <a:pt x="3115244" y="146375"/>
                  <a:pt x="4410827" y="86136"/>
                  <a:pt x="5697606" y="0"/>
                </a:cubicBezTo>
              </a:path>
            </a:pathLst>
          </a:custGeom>
          <a:noFill/>
          <a:ln w="38100">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flipV="1">
            <a:off x="4020894" y="3037102"/>
            <a:ext cx="2644263" cy="2599337"/>
          </a:xfrm>
          <a:prstGeom prst="line">
            <a:avLst/>
          </a:prstGeom>
          <a:ln>
            <a:solidFill>
              <a:schemeClr val="accent2"/>
            </a:solidFill>
            <a:prstDash val="dash"/>
            <a:headEnd type="stealth"/>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t="15517" b="12069"/>
          <a:stretch/>
        </p:blipFill>
        <p:spPr>
          <a:xfrm>
            <a:off x="2748902" y="4724400"/>
            <a:ext cx="1166376" cy="902999"/>
          </a:xfrm>
          <a:prstGeom prst="rect">
            <a:avLst/>
          </a:prstGeom>
        </p:spPr>
      </p:pic>
      <p:pic>
        <p:nvPicPr>
          <p:cNvPr id="16" name="Picture 15"/>
          <p:cNvPicPr>
            <a:picLocks noChangeAspect="1"/>
          </p:cNvPicPr>
          <p:nvPr/>
        </p:nvPicPr>
        <p:blipFill rotWithShape="1">
          <a:blip r:embed="rId6" cstate="print">
            <a:extLst>
              <a:ext uri="{28A0092B-C50C-407E-A947-70E740481C1C}">
                <a14:useLocalDpi xmlns:a14="http://schemas.microsoft.com/office/drawing/2010/main" val="0"/>
              </a:ext>
            </a:extLst>
          </a:blip>
          <a:srcRect b="15368"/>
          <a:stretch/>
        </p:blipFill>
        <p:spPr>
          <a:xfrm>
            <a:off x="5785310" y="2104378"/>
            <a:ext cx="899037" cy="806247"/>
          </a:xfrm>
          <a:prstGeom prst="rect">
            <a:avLst/>
          </a:prstGeom>
        </p:spPr>
      </p:pic>
      <p:sp>
        <p:nvSpPr>
          <p:cNvPr id="28" name="Freeform 27"/>
          <p:cNvSpPr/>
          <p:nvPr/>
        </p:nvSpPr>
        <p:spPr>
          <a:xfrm>
            <a:off x="3490329" y="2773702"/>
            <a:ext cx="2211647" cy="2105439"/>
          </a:xfrm>
          <a:custGeom>
            <a:avLst/>
            <a:gdLst>
              <a:gd name="connsiteX0" fmla="*/ 112458 w 2363289"/>
              <a:gd name="connsiteY0" fmla="*/ 3263704 h 3263704"/>
              <a:gd name="connsiteX1" fmla="*/ 98390 w 2363289"/>
              <a:gd name="connsiteY1" fmla="*/ 2208628 h 3263704"/>
              <a:gd name="connsiteX2" fmla="*/ 1167535 w 2363289"/>
              <a:gd name="connsiteY2" fmla="*/ 2096086 h 3263704"/>
              <a:gd name="connsiteX3" fmla="*/ 1266009 w 2363289"/>
              <a:gd name="connsiteY3" fmla="*/ 1097280 h 3263704"/>
              <a:gd name="connsiteX4" fmla="*/ 2222612 w 2363289"/>
              <a:gd name="connsiteY4" fmla="*/ 956603 h 3263704"/>
              <a:gd name="connsiteX5" fmla="*/ 2363289 w 2363289"/>
              <a:gd name="connsiteY5" fmla="*/ 0 h 3263704"/>
              <a:gd name="connsiteX0" fmla="*/ 61263 w 2428461"/>
              <a:gd name="connsiteY0" fmla="*/ 2840508 h 2840508"/>
              <a:gd name="connsiteX1" fmla="*/ 163562 w 2428461"/>
              <a:gd name="connsiteY1" fmla="*/ 2208628 h 2840508"/>
              <a:gd name="connsiteX2" fmla="*/ 1232707 w 2428461"/>
              <a:gd name="connsiteY2" fmla="*/ 2096086 h 2840508"/>
              <a:gd name="connsiteX3" fmla="*/ 1331181 w 2428461"/>
              <a:gd name="connsiteY3" fmla="*/ 1097280 h 2840508"/>
              <a:gd name="connsiteX4" fmla="*/ 2287784 w 2428461"/>
              <a:gd name="connsiteY4" fmla="*/ 956603 h 2840508"/>
              <a:gd name="connsiteX5" fmla="*/ 2428461 w 2428461"/>
              <a:gd name="connsiteY5" fmla="*/ 0 h 2840508"/>
              <a:gd name="connsiteX0" fmla="*/ 61263 w 2428461"/>
              <a:gd name="connsiteY0" fmla="*/ 2840508 h 2840508"/>
              <a:gd name="connsiteX1" fmla="*/ 163562 w 2428461"/>
              <a:gd name="connsiteY1" fmla="*/ 1862377 h 2840508"/>
              <a:gd name="connsiteX2" fmla="*/ 1232707 w 2428461"/>
              <a:gd name="connsiteY2" fmla="*/ 2096086 h 2840508"/>
              <a:gd name="connsiteX3" fmla="*/ 1331181 w 2428461"/>
              <a:gd name="connsiteY3" fmla="*/ 1097280 h 2840508"/>
              <a:gd name="connsiteX4" fmla="*/ 2287784 w 2428461"/>
              <a:gd name="connsiteY4" fmla="*/ 956603 h 2840508"/>
              <a:gd name="connsiteX5" fmla="*/ 2428461 w 2428461"/>
              <a:gd name="connsiteY5" fmla="*/ 0 h 2840508"/>
              <a:gd name="connsiteX0" fmla="*/ 90983 w 2458181"/>
              <a:gd name="connsiteY0" fmla="*/ 2840508 h 2840508"/>
              <a:gd name="connsiteX1" fmla="*/ 193282 w 2458181"/>
              <a:gd name="connsiteY1" fmla="*/ 1862377 h 2840508"/>
              <a:gd name="connsiteX2" fmla="*/ 1794387 w 2458181"/>
              <a:gd name="connsiteY2" fmla="*/ 2134560 h 2840508"/>
              <a:gd name="connsiteX3" fmla="*/ 1360901 w 2458181"/>
              <a:gd name="connsiteY3" fmla="*/ 1097280 h 2840508"/>
              <a:gd name="connsiteX4" fmla="*/ 2317504 w 2458181"/>
              <a:gd name="connsiteY4" fmla="*/ 956603 h 2840508"/>
              <a:gd name="connsiteX5" fmla="*/ 2458181 w 2458181"/>
              <a:gd name="connsiteY5" fmla="*/ 0 h 2840508"/>
              <a:gd name="connsiteX0" fmla="*/ 90983 w 2458181"/>
              <a:gd name="connsiteY0" fmla="*/ 2840508 h 2840508"/>
              <a:gd name="connsiteX1" fmla="*/ 193282 w 2458181"/>
              <a:gd name="connsiteY1" fmla="*/ 1862377 h 2840508"/>
              <a:gd name="connsiteX2" fmla="*/ 1794387 w 2458181"/>
              <a:gd name="connsiteY2" fmla="*/ 2134560 h 2840508"/>
              <a:gd name="connsiteX3" fmla="*/ 1726624 w 2458181"/>
              <a:gd name="connsiteY3" fmla="*/ 462487 h 2840508"/>
              <a:gd name="connsiteX4" fmla="*/ 2317504 w 2458181"/>
              <a:gd name="connsiteY4" fmla="*/ 956603 h 2840508"/>
              <a:gd name="connsiteX5" fmla="*/ 2458181 w 2458181"/>
              <a:gd name="connsiteY5" fmla="*/ 0 h 2840508"/>
              <a:gd name="connsiteX0" fmla="*/ 25615 w 2392813"/>
              <a:gd name="connsiteY0" fmla="*/ 2840508 h 2840508"/>
              <a:gd name="connsiteX1" fmla="*/ 393894 w 2392813"/>
              <a:gd name="connsiteY1" fmla="*/ 1823905 h 2840508"/>
              <a:gd name="connsiteX2" fmla="*/ 1729019 w 2392813"/>
              <a:gd name="connsiteY2" fmla="*/ 2134560 h 2840508"/>
              <a:gd name="connsiteX3" fmla="*/ 1661256 w 2392813"/>
              <a:gd name="connsiteY3" fmla="*/ 462487 h 2840508"/>
              <a:gd name="connsiteX4" fmla="*/ 2252136 w 2392813"/>
              <a:gd name="connsiteY4" fmla="*/ 956603 h 2840508"/>
              <a:gd name="connsiteX5" fmla="*/ 2392813 w 2392813"/>
              <a:gd name="connsiteY5" fmla="*/ 0 h 2840508"/>
              <a:gd name="connsiteX0" fmla="*/ 17369 w 2384567"/>
              <a:gd name="connsiteY0" fmla="*/ 2840508 h 2840508"/>
              <a:gd name="connsiteX1" fmla="*/ 518639 w 2384567"/>
              <a:gd name="connsiteY1" fmla="*/ 1823905 h 2840508"/>
              <a:gd name="connsiteX2" fmla="*/ 1720773 w 2384567"/>
              <a:gd name="connsiteY2" fmla="*/ 2134560 h 2840508"/>
              <a:gd name="connsiteX3" fmla="*/ 1653010 w 2384567"/>
              <a:gd name="connsiteY3" fmla="*/ 462487 h 2840508"/>
              <a:gd name="connsiteX4" fmla="*/ 2243890 w 2384567"/>
              <a:gd name="connsiteY4" fmla="*/ 956603 h 2840508"/>
              <a:gd name="connsiteX5" fmla="*/ 2384567 w 2384567"/>
              <a:gd name="connsiteY5" fmla="*/ 0 h 2840508"/>
              <a:gd name="connsiteX0" fmla="*/ 17369 w 2384567"/>
              <a:gd name="connsiteY0" fmla="*/ 2840508 h 2840508"/>
              <a:gd name="connsiteX1" fmla="*/ 518639 w 2384567"/>
              <a:gd name="connsiteY1" fmla="*/ 1823905 h 2840508"/>
              <a:gd name="connsiteX2" fmla="*/ 1720773 w 2384567"/>
              <a:gd name="connsiteY2" fmla="*/ 2134560 h 2840508"/>
              <a:gd name="connsiteX3" fmla="*/ 1669633 w 2384567"/>
              <a:gd name="connsiteY3" fmla="*/ 731793 h 2840508"/>
              <a:gd name="connsiteX4" fmla="*/ 2243890 w 2384567"/>
              <a:gd name="connsiteY4" fmla="*/ 956603 h 2840508"/>
              <a:gd name="connsiteX5" fmla="*/ 2384567 w 2384567"/>
              <a:gd name="connsiteY5" fmla="*/ 0 h 2840508"/>
              <a:gd name="connsiteX0" fmla="*/ 17369 w 2384567"/>
              <a:gd name="connsiteY0" fmla="*/ 2840508 h 2840508"/>
              <a:gd name="connsiteX1" fmla="*/ 518639 w 2384567"/>
              <a:gd name="connsiteY1" fmla="*/ 1823905 h 2840508"/>
              <a:gd name="connsiteX2" fmla="*/ 1720773 w 2384567"/>
              <a:gd name="connsiteY2" fmla="*/ 2134560 h 2840508"/>
              <a:gd name="connsiteX3" fmla="*/ 1669633 w 2384567"/>
              <a:gd name="connsiteY3" fmla="*/ 731793 h 2840508"/>
              <a:gd name="connsiteX4" fmla="*/ 2384567 w 2384567"/>
              <a:gd name="connsiteY4" fmla="*/ 0 h 2840508"/>
              <a:gd name="connsiteX0" fmla="*/ 17369 w 2384567"/>
              <a:gd name="connsiteY0" fmla="*/ 2840508 h 2840508"/>
              <a:gd name="connsiteX1" fmla="*/ 518639 w 2384567"/>
              <a:gd name="connsiteY1" fmla="*/ 1823905 h 2840508"/>
              <a:gd name="connsiteX2" fmla="*/ 1720773 w 2384567"/>
              <a:gd name="connsiteY2" fmla="*/ 2134560 h 2840508"/>
              <a:gd name="connsiteX3" fmla="*/ 2018732 w 2384567"/>
              <a:gd name="connsiteY3" fmla="*/ 712557 h 2840508"/>
              <a:gd name="connsiteX4" fmla="*/ 2384567 w 2384567"/>
              <a:gd name="connsiteY4" fmla="*/ 0 h 2840508"/>
              <a:gd name="connsiteX0" fmla="*/ 16818 w 2384016"/>
              <a:gd name="connsiteY0" fmla="*/ 2840508 h 2840508"/>
              <a:gd name="connsiteX1" fmla="*/ 518088 w 2384016"/>
              <a:gd name="connsiteY1" fmla="*/ 1823905 h 2840508"/>
              <a:gd name="connsiteX2" fmla="*/ 1637104 w 2384016"/>
              <a:gd name="connsiteY2" fmla="*/ 2153795 h 2840508"/>
              <a:gd name="connsiteX3" fmla="*/ 2018181 w 2384016"/>
              <a:gd name="connsiteY3" fmla="*/ 712557 h 2840508"/>
              <a:gd name="connsiteX4" fmla="*/ 2384016 w 2384016"/>
              <a:gd name="connsiteY4" fmla="*/ 0 h 2840508"/>
              <a:gd name="connsiteX0" fmla="*/ 16818 w 2384016"/>
              <a:gd name="connsiteY0" fmla="*/ 2840508 h 2840508"/>
              <a:gd name="connsiteX1" fmla="*/ 518088 w 2384016"/>
              <a:gd name="connsiteY1" fmla="*/ 1823905 h 2840508"/>
              <a:gd name="connsiteX2" fmla="*/ 1637104 w 2384016"/>
              <a:gd name="connsiteY2" fmla="*/ 2153795 h 2840508"/>
              <a:gd name="connsiteX3" fmla="*/ 1685706 w 2384016"/>
              <a:gd name="connsiteY3" fmla="*/ 635612 h 2840508"/>
              <a:gd name="connsiteX4" fmla="*/ 2384016 w 2384016"/>
              <a:gd name="connsiteY4" fmla="*/ 0 h 2840508"/>
              <a:gd name="connsiteX0" fmla="*/ 16818 w 2384016"/>
              <a:gd name="connsiteY0" fmla="*/ 2840508 h 2840508"/>
              <a:gd name="connsiteX1" fmla="*/ 518088 w 2384016"/>
              <a:gd name="connsiteY1" fmla="*/ 1823905 h 2840508"/>
              <a:gd name="connsiteX2" fmla="*/ 1637104 w 2384016"/>
              <a:gd name="connsiteY2" fmla="*/ 2153795 h 2840508"/>
              <a:gd name="connsiteX3" fmla="*/ 1752201 w 2384016"/>
              <a:gd name="connsiteY3" fmla="*/ 654847 h 2840508"/>
              <a:gd name="connsiteX4" fmla="*/ 2384016 w 2384016"/>
              <a:gd name="connsiteY4" fmla="*/ 0 h 2840508"/>
              <a:gd name="connsiteX0" fmla="*/ 16818 w 2467134"/>
              <a:gd name="connsiteY0" fmla="*/ 2840508 h 2840508"/>
              <a:gd name="connsiteX1" fmla="*/ 518088 w 2467134"/>
              <a:gd name="connsiteY1" fmla="*/ 1823905 h 2840508"/>
              <a:gd name="connsiteX2" fmla="*/ 1637104 w 2467134"/>
              <a:gd name="connsiteY2" fmla="*/ 2153795 h 2840508"/>
              <a:gd name="connsiteX3" fmla="*/ 1752201 w 2467134"/>
              <a:gd name="connsiteY3" fmla="*/ 654847 h 2840508"/>
              <a:gd name="connsiteX4" fmla="*/ 2467134 w 2467134"/>
              <a:gd name="connsiteY4" fmla="*/ 0 h 2840508"/>
              <a:gd name="connsiteX0" fmla="*/ 16818 w 2467134"/>
              <a:gd name="connsiteY0" fmla="*/ 2840508 h 2840508"/>
              <a:gd name="connsiteX1" fmla="*/ 518088 w 2467134"/>
              <a:gd name="connsiteY1" fmla="*/ 1823905 h 2840508"/>
              <a:gd name="connsiteX2" fmla="*/ 1637104 w 2467134"/>
              <a:gd name="connsiteY2" fmla="*/ 2153795 h 2840508"/>
              <a:gd name="connsiteX3" fmla="*/ 1752201 w 2467134"/>
              <a:gd name="connsiteY3" fmla="*/ 654847 h 2840508"/>
              <a:gd name="connsiteX4" fmla="*/ 2467134 w 2467134"/>
              <a:gd name="connsiteY4" fmla="*/ 0 h 2840508"/>
              <a:gd name="connsiteX0" fmla="*/ 16818 w 2467134"/>
              <a:gd name="connsiteY0" fmla="*/ 2840508 h 2840508"/>
              <a:gd name="connsiteX1" fmla="*/ 518088 w 2467134"/>
              <a:gd name="connsiteY1" fmla="*/ 1823905 h 2840508"/>
              <a:gd name="connsiteX2" fmla="*/ 1637104 w 2467134"/>
              <a:gd name="connsiteY2" fmla="*/ 2153795 h 2840508"/>
              <a:gd name="connsiteX3" fmla="*/ 2051429 w 2467134"/>
              <a:gd name="connsiteY3" fmla="*/ 1058807 h 2840508"/>
              <a:gd name="connsiteX4" fmla="*/ 2467134 w 2467134"/>
              <a:gd name="connsiteY4" fmla="*/ 0 h 2840508"/>
              <a:gd name="connsiteX0" fmla="*/ 17598 w 2467914"/>
              <a:gd name="connsiteY0" fmla="*/ 2840508 h 2840508"/>
              <a:gd name="connsiteX1" fmla="*/ 518868 w 2467914"/>
              <a:gd name="connsiteY1" fmla="*/ 1823905 h 2840508"/>
              <a:gd name="connsiteX2" fmla="*/ 1754250 w 2467914"/>
              <a:gd name="connsiteY2" fmla="*/ 1769071 h 2840508"/>
              <a:gd name="connsiteX3" fmla="*/ 2052209 w 2467914"/>
              <a:gd name="connsiteY3" fmla="*/ 1058807 h 2840508"/>
              <a:gd name="connsiteX4" fmla="*/ 2467914 w 2467914"/>
              <a:gd name="connsiteY4" fmla="*/ 0 h 2840508"/>
              <a:gd name="connsiteX0" fmla="*/ 17598 w 2467914"/>
              <a:gd name="connsiteY0" fmla="*/ 2840508 h 2840508"/>
              <a:gd name="connsiteX1" fmla="*/ 518868 w 2467914"/>
              <a:gd name="connsiteY1" fmla="*/ 1823905 h 2840508"/>
              <a:gd name="connsiteX2" fmla="*/ 1754250 w 2467914"/>
              <a:gd name="connsiteY2" fmla="*/ 1769071 h 2840508"/>
              <a:gd name="connsiteX3" fmla="*/ 2018962 w 2467914"/>
              <a:gd name="connsiteY3" fmla="*/ 366305 h 2840508"/>
              <a:gd name="connsiteX4" fmla="*/ 2467914 w 2467914"/>
              <a:gd name="connsiteY4" fmla="*/ 0 h 2840508"/>
              <a:gd name="connsiteX0" fmla="*/ 17715 w 2468031"/>
              <a:gd name="connsiteY0" fmla="*/ 2840508 h 2840508"/>
              <a:gd name="connsiteX1" fmla="*/ 518985 w 2468031"/>
              <a:gd name="connsiteY1" fmla="*/ 1823905 h 2840508"/>
              <a:gd name="connsiteX2" fmla="*/ 1770991 w 2468031"/>
              <a:gd name="connsiteY2" fmla="*/ 1615181 h 2840508"/>
              <a:gd name="connsiteX3" fmla="*/ 2019079 w 2468031"/>
              <a:gd name="connsiteY3" fmla="*/ 366305 h 2840508"/>
              <a:gd name="connsiteX4" fmla="*/ 2468031 w 2468031"/>
              <a:gd name="connsiteY4" fmla="*/ 0 h 2840508"/>
              <a:gd name="connsiteX0" fmla="*/ 15903 w 2466219"/>
              <a:gd name="connsiteY0" fmla="*/ 2840508 h 2840508"/>
              <a:gd name="connsiteX1" fmla="*/ 517173 w 2466219"/>
              <a:gd name="connsiteY1" fmla="*/ 1823905 h 2840508"/>
              <a:gd name="connsiteX2" fmla="*/ 1486575 w 2466219"/>
              <a:gd name="connsiteY2" fmla="*/ 1692126 h 2840508"/>
              <a:gd name="connsiteX3" fmla="*/ 2017267 w 2466219"/>
              <a:gd name="connsiteY3" fmla="*/ 366305 h 2840508"/>
              <a:gd name="connsiteX4" fmla="*/ 2466219 w 2466219"/>
              <a:gd name="connsiteY4" fmla="*/ 0 h 2840508"/>
              <a:gd name="connsiteX0" fmla="*/ 15903 w 2466219"/>
              <a:gd name="connsiteY0" fmla="*/ 2840508 h 2840508"/>
              <a:gd name="connsiteX1" fmla="*/ 517173 w 2466219"/>
              <a:gd name="connsiteY1" fmla="*/ 1823905 h 2840508"/>
              <a:gd name="connsiteX2" fmla="*/ 1486575 w 2466219"/>
              <a:gd name="connsiteY2" fmla="*/ 1692126 h 2840508"/>
              <a:gd name="connsiteX3" fmla="*/ 1867654 w 2466219"/>
              <a:gd name="connsiteY3" fmla="*/ 347068 h 2840508"/>
              <a:gd name="connsiteX4" fmla="*/ 2466219 w 2466219"/>
              <a:gd name="connsiteY4" fmla="*/ 0 h 2840508"/>
              <a:gd name="connsiteX0" fmla="*/ 22718 w 2473034"/>
              <a:gd name="connsiteY0" fmla="*/ 2840508 h 2840508"/>
              <a:gd name="connsiteX1" fmla="*/ 390999 w 2473034"/>
              <a:gd name="connsiteY1" fmla="*/ 1823905 h 2840508"/>
              <a:gd name="connsiteX2" fmla="*/ 1493390 w 2473034"/>
              <a:gd name="connsiteY2" fmla="*/ 1692126 h 2840508"/>
              <a:gd name="connsiteX3" fmla="*/ 1874469 w 2473034"/>
              <a:gd name="connsiteY3" fmla="*/ 347068 h 2840508"/>
              <a:gd name="connsiteX4" fmla="*/ 2473034 w 2473034"/>
              <a:gd name="connsiteY4" fmla="*/ 0 h 2840508"/>
              <a:gd name="connsiteX0" fmla="*/ 24943 w 2475259"/>
              <a:gd name="connsiteY0" fmla="*/ 2840508 h 2840508"/>
              <a:gd name="connsiteX1" fmla="*/ 393224 w 2475259"/>
              <a:gd name="connsiteY1" fmla="*/ 1823905 h 2840508"/>
              <a:gd name="connsiteX2" fmla="*/ 1678476 w 2475259"/>
              <a:gd name="connsiteY2" fmla="*/ 1634418 h 2840508"/>
              <a:gd name="connsiteX3" fmla="*/ 1876694 w 2475259"/>
              <a:gd name="connsiteY3" fmla="*/ 347068 h 2840508"/>
              <a:gd name="connsiteX4" fmla="*/ 2475259 w 2475259"/>
              <a:gd name="connsiteY4" fmla="*/ 0 h 2840508"/>
              <a:gd name="connsiteX0" fmla="*/ 24943 w 2475259"/>
              <a:gd name="connsiteY0" fmla="*/ 2840508 h 2840508"/>
              <a:gd name="connsiteX1" fmla="*/ 393224 w 2475259"/>
              <a:gd name="connsiteY1" fmla="*/ 1823905 h 2840508"/>
              <a:gd name="connsiteX2" fmla="*/ 1678476 w 2475259"/>
              <a:gd name="connsiteY2" fmla="*/ 1634418 h 2840508"/>
              <a:gd name="connsiteX3" fmla="*/ 1876694 w 2475259"/>
              <a:gd name="connsiteY3" fmla="*/ 347068 h 2840508"/>
              <a:gd name="connsiteX4" fmla="*/ 2475259 w 2475259"/>
              <a:gd name="connsiteY4" fmla="*/ 0 h 2840508"/>
              <a:gd name="connsiteX0" fmla="*/ 26077 w 2476393"/>
              <a:gd name="connsiteY0" fmla="*/ 2840508 h 2840508"/>
              <a:gd name="connsiteX1" fmla="*/ 394358 w 2476393"/>
              <a:gd name="connsiteY1" fmla="*/ 1823905 h 2840508"/>
              <a:gd name="connsiteX2" fmla="*/ 1762729 w 2476393"/>
              <a:gd name="connsiteY2" fmla="*/ 1576708 h 2840508"/>
              <a:gd name="connsiteX3" fmla="*/ 1877828 w 2476393"/>
              <a:gd name="connsiteY3" fmla="*/ 347068 h 2840508"/>
              <a:gd name="connsiteX4" fmla="*/ 2476393 w 2476393"/>
              <a:gd name="connsiteY4" fmla="*/ 0 h 2840508"/>
              <a:gd name="connsiteX0" fmla="*/ 45805 w 2496121"/>
              <a:gd name="connsiteY0" fmla="*/ 2840508 h 2840508"/>
              <a:gd name="connsiteX1" fmla="*/ 281097 w 2496121"/>
              <a:gd name="connsiteY1" fmla="*/ 2054739 h 2840508"/>
              <a:gd name="connsiteX2" fmla="*/ 1782457 w 2496121"/>
              <a:gd name="connsiteY2" fmla="*/ 1576708 h 2840508"/>
              <a:gd name="connsiteX3" fmla="*/ 1897556 w 2496121"/>
              <a:gd name="connsiteY3" fmla="*/ 347068 h 2840508"/>
              <a:gd name="connsiteX4" fmla="*/ 2496121 w 2496121"/>
              <a:gd name="connsiteY4" fmla="*/ 0 h 2840508"/>
              <a:gd name="connsiteX0" fmla="*/ 27682 w 2477998"/>
              <a:gd name="connsiteY0" fmla="*/ 2840508 h 2840508"/>
              <a:gd name="connsiteX1" fmla="*/ 379341 w 2477998"/>
              <a:gd name="connsiteY1" fmla="*/ 1881614 h 2840508"/>
              <a:gd name="connsiteX2" fmla="*/ 1764334 w 2477998"/>
              <a:gd name="connsiteY2" fmla="*/ 1576708 h 2840508"/>
              <a:gd name="connsiteX3" fmla="*/ 1879433 w 2477998"/>
              <a:gd name="connsiteY3" fmla="*/ 347068 h 2840508"/>
              <a:gd name="connsiteX4" fmla="*/ 2477998 w 2477998"/>
              <a:gd name="connsiteY4" fmla="*/ 0 h 2840508"/>
              <a:gd name="connsiteX0" fmla="*/ 29894 w 2480210"/>
              <a:gd name="connsiteY0" fmla="*/ 2840508 h 2840508"/>
              <a:gd name="connsiteX1" fmla="*/ 381553 w 2480210"/>
              <a:gd name="connsiteY1" fmla="*/ 1881614 h 2840508"/>
              <a:gd name="connsiteX2" fmla="*/ 1899536 w 2480210"/>
              <a:gd name="connsiteY2" fmla="*/ 1557471 h 2840508"/>
              <a:gd name="connsiteX3" fmla="*/ 1881645 w 2480210"/>
              <a:gd name="connsiteY3" fmla="*/ 347068 h 2840508"/>
              <a:gd name="connsiteX4" fmla="*/ 2480210 w 2480210"/>
              <a:gd name="connsiteY4" fmla="*/ 0 h 2840508"/>
              <a:gd name="connsiteX0" fmla="*/ 30189 w 2480505"/>
              <a:gd name="connsiteY0" fmla="*/ 2840508 h 2840508"/>
              <a:gd name="connsiteX1" fmla="*/ 381848 w 2480505"/>
              <a:gd name="connsiteY1" fmla="*/ 1881614 h 2840508"/>
              <a:gd name="connsiteX2" fmla="*/ 1916454 w 2480505"/>
              <a:gd name="connsiteY2" fmla="*/ 1653653 h 2840508"/>
              <a:gd name="connsiteX3" fmla="*/ 1881940 w 2480505"/>
              <a:gd name="connsiteY3" fmla="*/ 347068 h 2840508"/>
              <a:gd name="connsiteX4" fmla="*/ 2480505 w 2480505"/>
              <a:gd name="connsiteY4" fmla="*/ 0 h 2840508"/>
              <a:gd name="connsiteX0" fmla="*/ 30190 w 2613497"/>
              <a:gd name="connsiteY0" fmla="*/ 2878980 h 2878980"/>
              <a:gd name="connsiteX1" fmla="*/ 381849 w 2613497"/>
              <a:gd name="connsiteY1" fmla="*/ 1920086 h 2878980"/>
              <a:gd name="connsiteX2" fmla="*/ 1916455 w 2613497"/>
              <a:gd name="connsiteY2" fmla="*/ 1692125 h 2878980"/>
              <a:gd name="connsiteX3" fmla="*/ 1881941 w 2613497"/>
              <a:gd name="connsiteY3" fmla="*/ 385540 h 2878980"/>
              <a:gd name="connsiteX4" fmla="*/ 2613496 w 2613497"/>
              <a:gd name="connsiteY4" fmla="*/ 0 h 2878980"/>
              <a:gd name="connsiteX0" fmla="*/ 30190 w 2613496"/>
              <a:gd name="connsiteY0" fmla="*/ 2878980 h 2878980"/>
              <a:gd name="connsiteX1" fmla="*/ 381849 w 2613496"/>
              <a:gd name="connsiteY1" fmla="*/ 1920086 h 2878980"/>
              <a:gd name="connsiteX2" fmla="*/ 1916455 w 2613496"/>
              <a:gd name="connsiteY2" fmla="*/ 1692125 h 2878980"/>
              <a:gd name="connsiteX3" fmla="*/ 2081426 w 2613496"/>
              <a:gd name="connsiteY3" fmla="*/ 327832 h 2878980"/>
              <a:gd name="connsiteX4" fmla="*/ 2613496 w 2613496"/>
              <a:gd name="connsiteY4" fmla="*/ 0 h 287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3496" h="2878980">
                <a:moveTo>
                  <a:pt x="30190" y="2878980"/>
                </a:moveTo>
                <a:cubicBezTo>
                  <a:pt x="-64767" y="2448743"/>
                  <a:pt x="67472" y="2117895"/>
                  <a:pt x="381849" y="1920086"/>
                </a:cubicBezTo>
                <a:cubicBezTo>
                  <a:pt x="696226" y="1722277"/>
                  <a:pt x="1633192" y="1957501"/>
                  <a:pt x="1916455" y="1692125"/>
                </a:cubicBezTo>
                <a:cubicBezTo>
                  <a:pt x="2199718" y="1426749"/>
                  <a:pt x="1965253" y="609853"/>
                  <a:pt x="2081426" y="327832"/>
                </a:cubicBezTo>
                <a:cubicBezTo>
                  <a:pt x="2197600" y="45811"/>
                  <a:pt x="2464552" y="152457"/>
                  <a:pt x="2613496" y="0"/>
                </a:cubicBezTo>
              </a:path>
            </a:pathLst>
          </a:custGeom>
          <a:noFill/>
          <a:ln w="50800">
            <a:solidFill>
              <a:srgbClr val="00B05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flipV="1">
            <a:off x="2673883" y="1870332"/>
            <a:ext cx="21253" cy="3816665"/>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681095" y="5646456"/>
            <a:ext cx="4436170" cy="12257"/>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42" name="Freeform 41"/>
          <p:cNvSpPr/>
          <p:nvPr/>
        </p:nvSpPr>
        <p:spPr>
          <a:xfrm rot="6124492" flipH="1">
            <a:off x="4348589" y="4090315"/>
            <a:ext cx="1369890" cy="1461356"/>
          </a:xfrm>
          <a:custGeom>
            <a:avLst/>
            <a:gdLst>
              <a:gd name="connsiteX0" fmla="*/ 0 w 1157981"/>
              <a:gd name="connsiteY0" fmla="*/ 506436 h 555167"/>
              <a:gd name="connsiteX1" fmla="*/ 1111348 w 1157981"/>
              <a:gd name="connsiteY1" fmla="*/ 506436 h 555167"/>
              <a:gd name="connsiteX2" fmla="*/ 970671 w 1157981"/>
              <a:gd name="connsiteY2" fmla="*/ 0 h 555167"/>
              <a:gd name="connsiteX0" fmla="*/ 0 w 1141926"/>
              <a:gd name="connsiteY0" fmla="*/ 644361 h 702913"/>
              <a:gd name="connsiteX1" fmla="*/ 1111348 w 1141926"/>
              <a:gd name="connsiteY1" fmla="*/ 644361 h 702913"/>
              <a:gd name="connsiteX2" fmla="*/ 858130 w 1141926"/>
              <a:gd name="connsiteY2" fmla="*/ 0 h 702913"/>
              <a:gd name="connsiteX0" fmla="*/ 0 w 1330261"/>
              <a:gd name="connsiteY0" fmla="*/ 644361 h 671461"/>
              <a:gd name="connsiteX1" fmla="*/ 1308296 w 1330261"/>
              <a:gd name="connsiteY1" fmla="*/ 581668 h 671461"/>
              <a:gd name="connsiteX2" fmla="*/ 858130 w 1330261"/>
              <a:gd name="connsiteY2" fmla="*/ 0 h 671461"/>
              <a:gd name="connsiteX0" fmla="*/ 0 w 1326073"/>
              <a:gd name="connsiteY0" fmla="*/ 819902 h 856140"/>
              <a:gd name="connsiteX1" fmla="*/ 1308296 w 1326073"/>
              <a:gd name="connsiteY1" fmla="*/ 757209 h 856140"/>
              <a:gd name="connsiteX2" fmla="*/ 796254 w 1326073"/>
              <a:gd name="connsiteY2" fmla="*/ 0 h 856140"/>
              <a:gd name="connsiteX0" fmla="*/ 0 w 5771381"/>
              <a:gd name="connsiteY0" fmla="*/ 1003458 h 1039696"/>
              <a:gd name="connsiteX1" fmla="*/ 1308296 w 5771381"/>
              <a:gd name="connsiteY1" fmla="*/ 940765 h 1039696"/>
              <a:gd name="connsiteX2" fmla="*/ 5771381 w 5771381"/>
              <a:gd name="connsiteY2" fmla="*/ 0 h 1039696"/>
              <a:gd name="connsiteX0" fmla="*/ 0 w 5771381"/>
              <a:gd name="connsiteY0" fmla="*/ 1003458 h 1005763"/>
              <a:gd name="connsiteX1" fmla="*/ 1644450 w 5771381"/>
              <a:gd name="connsiteY1" fmla="*/ 359506 h 1005763"/>
              <a:gd name="connsiteX2" fmla="*/ 5771381 w 5771381"/>
              <a:gd name="connsiteY2" fmla="*/ 0 h 1005763"/>
              <a:gd name="connsiteX0" fmla="*/ 0 w 5771381"/>
              <a:gd name="connsiteY0" fmla="*/ 1003458 h 1005733"/>
              <a:gd name="connsiteX1" fmla="*/ 1644450 w 5771381"/>
              <a:gd name="connsiteY1" fmla="*/ 359506 h 1005733"/>
              <a:gd name="connsiteX2" fmla="*/ 5771381 w 5771381"/>
              <a:gd name="connsiteY2" fmla="*/ 0 h 1005733"/>
              <a:gd name="connsiteX0" fmla="*/ 0 w 5771381"/>
              <a:gd name="connsiteY0" fmla="*/ 1003458 h 1005733"/>
              <a:gd name="connsiteX1" fmla="*/ 1644450 w 5771381"/>
              <a:gd name="connsiteY1" fmla="*/ 359506 h 1005733"/>
              <a:gd name="connsiteX2" fmla="*/ 5771381 w 5771381"/>
              <a:gd name="connsiteY2" fmla="*/ 0 h 1005733"/>
              <a:gd name="connsiteX0" fmla="*/ 0 w 5435226"/>
              <a:gd name="connsiteY0" fmla="*/ 873440 h 876360"/>
              <a:gd name="connsiteX1" fmla="*/ 1308295 w 5435226"/>
              <a:gd name="connsiteY1" fmla="*/ 359506 h 876360"/>
              <a:gd name="connsiteX2" fmla="*/ 5435226 w 5435226"/>
              <a:gd name="connsiteY2" fmla="*/ 0 h 876360"/>
              <a:gd name="connsiteX0" fmla="*/ 86756 w 5521982"/>
              <a:gd name="connsiteY0" fmla="*/ 873440 h 928147"/>
              <a:gd name="connsiteX1" fmla="*/ 1395051 w 5521982"/>
              <a:gd name="connsiteY1" fmla="*/ 359506 h 928147"/>
              <a:gd name="connsiteX2" fmla="*/ 5521982 w 5521982"/>
              <a:gd name="connsiteY2" fmla="*/ 0 h 928147"/>
              <a:gd name="connsiteX0" fmla="*/ 60686 w 5697606"/>
              <a:gd name="connsiteY0" fmla="*/ 850496 h 906800"/>
              <a:gd name="connsiteX1" fmla="*/ 1570675 w 5697606"/>
              <a:gd name="connsiteY1" fmla="*/ 359506 h 906800"/>
              <a:gd name="connsiteX2" fmla="*/ 5697606 w 5697606"/>
              <a:gd name="connsiteY2" fmla="*/ 0 h 906800"/>
              <a:gd name="connsiteX0" fmla="*/ 60686 w 5697606"/>
              <a:gd name="connsiteY0" fmla="*/ 850496 h 905725"/>
              <a:gd name="connsiteX1" fmla="*/ 1570674 w 5697606"/>
              <a:gd name="connsiteY1" fmla="*/ 344210 h 905725"/>
              <a:gd name="connsiteX2" fmla="*/ 5697606 w 5697606"/>
              <a:gd name="connsiteY2" fmla="*/ 0 h 905725"/>
              <a:gd name="connsiteX0" fmla="*/ 60686 w 5697606"/>
              <a:gd name="connsiteY0" fmla="*/ 850496 h 905725"/>
              <a:gd name="connsiteX1" fmla="*/ 1570674 w 5697606"/>
              <a:gd name="connsiteY1" fmla="*/ 344210 h 905725"/>
              <a:gd name="connsiteX2" fmla="*/ 5697606 w 5697606"/>
              <a:gd name="connsiteY2" fmla="*/ 0 h 905725"/>
            </a:gdLst>
            <a:ahLst/>
            <a:cxnLst>
              <a:cxn ang="0">
                <a:pos x="connsiteX0" y="connsiteY0"/>
              </a:cxn>
              <a:cxn ang="0">
                <a:pos x="connsiteX1" y="connsiteY1"/>
              </a:cxn>
              <a:cxn ang="0">
                <a:pos x="connsiteX2" y="connsiteY2"/>
              </a:cxn>
            </a:cxnLst>
            <a:rect l="l" t="t" r="r" b="b"/>
            <a:pathLst>
              <a:path w="5697606" h="905725">
                <a:moveTo>
                  <a:pt x="60686" y="850496"/>
                </a:moveTo>
                <a:cubicBezTo>
                  <a:pt x="-136845" y="1091551"/>
                  <a:pt x="93336" y="473212"/>
                  <a:pt x="1570674" y="344210"/>
                </a:cubicBezTo>
                <a:cubicBezTo>
                  <a:pt x="3115244" y="146375"/>
                  <a:pt x="4410827" y="86136"/>
                  <a:pt x="5697606" y="0"/>
                </a:cubicBezTo>
              </a:path>
            </a:pathLst>
          </a:custGeom>
          <a:noFill/>
          <a:ln w="38100">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9514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3073559" y="2362200"/>
            <a:ext cx="0" cy="3084576"/>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523562" y="2843526"/>
            <a:ext cx="1600200" cy="2062103"/>
          </a:xfrm>
          <a:prstGeom prst="rect">
            <a:avLst/>
          </a:prstGeom>
          <a:noFill/>
        </p:spPr>
        <p:txBody>
          <a:bodyPr wrap="square" rtlCol="0">
            <a:spAutoFit/>
          </a:bodyPr>
          <a:lstStyle/>
          <a:p>
            <a:pPr algn="ctr"/>
            <a:r>
              <a:rPr lang="en-US" sz="3200" smtClean="0"/>
              <a:t>How much there</a:t>
            </a:r>
            <a:br>
              <a:rPr lang="en-US" sz="3200" smtClean="0"/>
            </a:br>
            <a:r>
              <a:rPr lang="en-US" sz="3200" i="1" smtClean="0">
                <a:solidFill>
                  <a:schemeClr val="accent2"/>
                </a:solidFill>
              </a:rPr>
              <a:t>is</a:t>
            </a:r>
            <a:endParaRPr lang="en-US" sz="3200" i="1">
              <a:solidFill>
                <a:schemeClr val="accent2"/>
              </a:solidFill>
            </a:endParaRPr>
          </a:p>
        </p:txBody>
      </p:sp>
      <p:sp>
        <p:nvSpPr>
          <p:cNvPr id="9" name="TextBox 8"/>
          <p:cNvSpPr txBox="1"/>
          <p:nvPr/>
        </p:nvSpPr>
        <p:spPr>
          <a:xfrm>
            <a:off x="3562703" y="5608570"/>
            <a:ext cx="3002866" cy="1077218"/>
          </a:xfrm>
          <a:prstGeom prst="rect">
            <a:avLst/>
          </a:prstGeom>
          <a:noFill/>
        </p:spPr>
        <p:txBody>
          <a:bodyPr wrap="square" rtlCol="0">
            <a:spAutoFit/>
          </a:bodyPr>
          <a:lstStyle/>
          <a:p>
            <a:pPr algn="ctr"/>
            <a:r>
              <a:rPr lang="en-US" sz="3200" smtClean="0"/>
              <a:t>How much you </a:t>
            </a:r>
            <a:r>
              <a:rPr lang="en-US" sz="3200" i="1" smtClean="0">
                <a:solidFill>
                  <a:schemeClr val="accent2"/>
                </a:solidFill>
              </a:rPr>
              <a:t>expect</a:t>
            </a:r>
            <a:endParaRPr lang="en-US" sz="3200" i="1">
              <a:solidFill>
                <a:schemeClr val="accent2"/>
              </a:solidFill>
            </a:endParaRPr>
          </a:p>
        </p:txBody>
      </p:sp>
      <p:cxnSp>
        <p:nvCxnSpPr>
          <p:cNvPr id="11" name="Straight Connector 10"/>
          <p:cNvCxnSpPr/>
          <p:nvPr/>
        </p:nvCxnSpPr>
        <p:spPr>
          <a:xfrm flipV="1">
            <a:off x="3179337" y="2216736"/>
            <a:ext cx="3230040" cy="3230040"/>
          </a:xfrm>
          <a:prstGeom prst="line">
            <a:avLst/>
          </a:prstGeom>
          <a:ln>
            <a:solidFill>
              <a:schemeClr val="accent2"/>
            </a:solidFill>
            <a:prstDash val="dash"/>
            <a:headEnd type="stealth"/>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b="15368"/>
          <a:stretch/>
        </p:blipFill>
        <p:spPr>
          <a:xfrm>
            <a:off x="3285226" y="4258114"/>
            <a:ext cx="1070924" cy="960393"/>
          </a:xfrm>
          <a:prstGeom prst="rect">
            <a:avLst/>
          </a:prstGeom>
        </p:spPr>
      </p:pic>
      <p:cxnSp>
        <p:nvCxnSpPr>
          <p:cNvPr id="24" name="Straight Arrow Connector 23"/>
          <p:cNvCxnSpPr/>
          <p:nvPr/>
        </p:nvCxnSpPr>
        <p:spPr>
          <a:xfrm>
            <a:off x="3054536" y="5437382"/>
            <a:ext cx="3479641" cy="9394"/>
          </a:xfrm>
          <a:prstGeom prst="straightConnector1">
            <a:avLst/>
          </a:prstGeom>
          <a:ln w="38100">
            <a:tailEnd type="stealth" w="lg" len="lg"/>
          </a:ln>
        </p:spPr>
        <p:style>
          <a:lnRef idx="1">
            <a:schemeClr val="accent1"/>
          </a:lnRef>
          <a:fillRef idx="0">
            <a:schemeClr val="accent1"/>
          </a:fillRef>
          <a:effectRef idx="0">
            <a:schemeClr val="accent1"/>
          </a:effectRef>
          <a:fontRef idx="minor">
            <a:schemeClr val="tx1"/>
          </a:fontRef>
        </p:style>
      </p:cxnSp>
      <p:sp>
        <p:nvSpPr>
          <p:cNvPr id="27" name="Title 1"/>
          <p:cNvSpPr txBox="1">
            <a:spLocks/>
          </p:cNvSpPr>
          <p:nvPr/>
        </p:nvSpPr>
        <p:spPr>
          <a:xfrm>
            <a:off x="76200" y="396612"/>
            <a:ext cx="9067800" cy="1043958"/>
          </a:xfrm>
          <a:prstGeom prst="rect">
            <a:avLst/>
          </a:prstGeom>
        </p:spPr>
        <p:txBody>
          <a:bodyPr vert="horz"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3600" dirty="0" smtClean="0">
                <a:solidFill>
                  <a:schemeClr val="accent2"/>
                </a:solidFill>
              </a:rPr>
              <a:t>How to match expectations with reality?</a:t>
            </a:r>
            <a:endParaRPr lang="en-US" sz="3600" dirty="0">
              <a:solidFill>
                <a:schemeClr val="accent6"/>
              </a:solidFill>
            </a:endParaRPr>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8991" y="2126642"/>
            <a:ext cx="1173067" cy="808112"/>
          </a:xfrm>
          <a:prstGeom prst="rect">
            <a:avLst/>
          </a:prstGeom>
        </p:spPr>
      </p:pic>
      <p:sp>
        <p:nvSpPr>
          <p:cNvPr id="29" name="TextBox 28"/>
          <p:cNvSpPr txBox="1"/>
          <p:nvPr/>
        </p:nvSpPr>
        <p:spPr>
          <a:xfrm>
            <a:off x="3477576" y="3096548"/>
            <a:ext cx="3002866" cy="1200329"/>
          </a:xfrm>
          <a:prstGeom prst="rect">
            <a:avLst/>
          </a:prstGeom>
          <a:noFill/>
        </p:spPr>
        <p:txBody>
          <a:bodyPr wrap="square" rtlCol="0">
            <a:spAutoFit/>
          </a:bodyPr>
          <a:lstStyle/>
          <a:p>
            <a:pPr algn="ctr"/>
            <a:r>
              <a:rPr lang="en-US" sz="7200" smtClean="0">
                <a:solidFill>
                  <a:schemeClr val="accent6"/>
                </a:solidFill>
              </a:rPr>
              <a:t>?</a:t>
            </a:r>
            <a:endParaRPr lang="en-US" sz="7200" i="1">
              <a:solidFill>
                <a:schemeClr val="accent6"/>
              </a:solidFill>
            </a:endParaRPr>
          </a:p>
        </p:txBody>
      </p:sp>
      <p:sp>
        <p:nvSpPr>
          <p:cNvPr id="2" name="Oval Callout 1"/>
          <p:cNvSpPr/>
          <p:nvPr/>
        </p:nvSpPr>
        <p:spPr>
          <a:xfrm>
            <a:off x="5532120" y="3831756"/>
            <a:ext cx="3611880" cy="1560576"/>
          </a:xfrm>
          <a:prstGeom prst="wedgeEllipseCallout">
            <a:avLst>
              <a:gd name="adj1" fmla="val -60443"/>
              <a:gd name="adj2" fmla="val 4332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i="1" dirty="0" smtClean="0">
                <a:solidFill>
                  <a:schemeClr val="accent2"/>
                </a:solidFill>
              </a:rPr>
              <a:t>Communications</a:t>
            </a:r>
            <a:r>
              <a:rPr lang="en-US" sz="2400" dirty="0" smtClean="0">
                <a:solidFill>
                  <a:schemeClr val="accent2"/>
                </a:solidFill>
              </a:rPr>
              <a:t> reveal and set </a:t>
            </a:r>
            <a:r>
              <a:rPr lang="en-US" sz="2400" i="1" dirty="0" smtClean="0">
                <a:solidFill>
                  <a:schemeClr val="accent2"/>
                </a:solidFill>
              </a:rPr>
              <a:t>expectations</a:t>
            </a:r>
            <a:endParaRPr lang="en-US" sz="2400" i="1" dirty="0"/>
          </a:p>
        </p:txBody>
      </p:sp>
      <p:sp>
        <p:nvSpPr>
          <p:cNvPr id="12" name="Oval Callout 11"/>
          <p:cNvSpPr/>
          <p:nvPr/>
        </p:nvSpPr>
        <p:spPr>
          <a:xfrm>
            <a:off x="202882" y="1376643"/>
            <a:ext cx="2535584" cy="1466884"/>
          </a:xfrm>
          <a:prstGeom prst="wedgeEllipseCallout">
            <a:avLst>
              <a:gd name="adj1" fmla="val 9653"/>
              <a:gd name="adj2" fmla="val 6742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smtClean="0">
                <a:solidFill>
                  <a:schemeClr val="accent2"/>
                </a:solidFill>
              </a:rPr>
              <a:t>Operations deliver the </a:t>
            </a:r>
            <a:r>
              <a:rPr lang="en-US" sz="2400" i="1" dirty="0" smtClean="0">
                <a:solidFill>
                  <a:schemeClr val="accent2"/>
                </a:solidFill>
              </a:rPr>
              <a:t>goods</a:t>
            </a:r>
            <a:endParaRPr lang="en-US" sz="2400" i="1" dirty="0"/>
          </a:p>
        </p:txBody>
      </p:sp>
    </p:spTree>
    <p:extLst>
      <p:ext uri="{BB962C8B-B14F-4D97-AF65-F5344CB8AC3E}">
        <p14:creationId xmlns:p14="http://schemas.microsoft.com/office/powerpoint/2010/main" val="20673647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3751682"/>
            <a:ext cx="4419600" cy="29464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761675"/>
            <a:ext cx="2923734" cy="2923734"/>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25326" y="3751682"/>
            <a:ext cx="2966274" cy="2933727"/>
          </a:xfrm>
          <a:prstGeom prst="rect">
            <a:avLst/>
          </a:prstGeom>
        </p:spPr>
      </p:pic>
      <p:sp>
        <p:nvSpPr>
          <p:cNvPr id="9" name="Title 1"/>
          <p:cNvSpPr>
            <a:spLocks noGrp="1"/>
          </p:cNvSpPr>
          <p:nvPr>
            <p:ph type="title"/>
          </p:nvPr>
        </p:nvSpPr>
        <p:spPr>
          <a:xfrm>
            <a:off x="457200" y="838200"/>
            <a:ext cx="8229600" cy="1066800"/>
          </a:xfrm>
        </p:spPr>
        <p:txBody>
          <a:bodyPr>
            <a:normAutofit/>
          </a:bodyPr>
          <a:lstStyle/>
          <a:p>
            <a:r>
              <a:rPr lang="en-US" dirty="0" smtClean="0">
                <a:solidFill>
                  <a:schemeClr val="accent2"/>
                </a:solidFill>
              </a:rPr>
              <a:t>Sector messages (May 2016 PPT)</a:t>
            </a:r>
            <a:endParaRPr lang="en-US" dirty="0">
              <a:solidFill>
                <a:schemeClr val="accent2"/>
              </a:solidFill>
            </a:endParaRPr>
          </a:p>
        </p:txBody>
      </p:sp>
      <p:sp>
        <p:nvSpPr>
          <p:cNvPr id="10" name="Content Placeholder 2"/>
          <p:cNvSpPr>
            <a:spLocks noGrp="1"/>
          </p:cNvSpPr>
          <p:nvPr>
            <p:ph idx="1"/>
          </p:nvPr>
        </p:nvSpPr>
        <p:spPr>
          <a:xfrm>
            <a:off x="152400" y="2057400"/>
            <a:ext cx="8839200" cy="1447800"/>
          </a:xfrm>
        </p:spPr>
        <p:txBody>
          <a:bodyPr/>
          <a:lstStyle/>
          <a:p>
            <a:pPr marL="624078" indent="-514350">
              <a:buFont typeface="+mj-lt"/>
              <a:buAutoNum type="arabicPeriod"/>
            </a:pPr>
            <a:r>
              <a:rPr lang="en-US" dirty="0" smtClean="0"/>
              <a:t>Behind each light bulb will be $</a:t>
            </a:r>
            <a:r>
              <a:rPr lang="en-US" dirty="0"/>
              <a:t>2+ billion/year </a:t>
            </a:r>
            <a:endParaRPr lang="en-US" dirty="0" smtClean="0"/>
          </a:p>
          <a:p>
            <a:pPr marL="624078" indent="-514350">
              <a:buFont typeface="+mj-lt"/>
              <a:buAutoNum type="arabicPeriod"/>
            </a:pPr>
            <a:r>
              <a:rPr lang="en-US" dirty="0" smtClean="0"/>
              <a:t>There are many ways to ‘pay the bill’</a:t>
            </a:r>
          </a:p>
          <a:p>
            <a:pPr marL="624078" indent="-514350">
              <a:buFont typeface="+mj-lt"/>
              <a:buAutoNum type="arabicPeriod"/>
            </a:pPr>
            <a:r>
              <a:rPr lang="en-US" dirty="0" smtClean="0"/>
              <a:t>Strategic communication </a:t>
            </a:r>
            <a:r>
              <a:rPr lang="en-US" b="1" i="1" dirty="0" smtClean="0">
                <a:solidFill>
                  <a:schemeClr val="accent1"/>
                </a:solidFill>
              </a:rPr>
              <a:t>must</a:t>
            </a:r>
            <a:r>
              <a:rPr lang="en-US" b="1" i="1" dirty="0" smtClean="0"/>
              <a:t> </a:t>
            </a:r>
            <a:r>
              <a:rPr lang="en-US" dirty="0" smtClean="0"/>
              <a:t>help you get there</a:t>
            </a:r>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274491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lstStyle/>
          <a:p>
            <a:pPr algn="ctr"/>
            <a:r>
              <a:rPr lang="en-US" smtClean="0"/>
              <a:t>Myanmar’s Energy ‘Menu’</a:t>
            </a:r>
            <a:endParaRPr lang="en-US"/>
          </a:p>
        </p:txBody>
      </p:sp>
      <p:sp>
        <p:nvSpPr>
          <p:cNvPr id="3" name="Content Placeholder 2"/>
          <p:cNvSpPr>
            <a:spLocks noGrp="1"/>
          </p:cNvSpPr>
          <p:nvPr>
            <p:ph idx="1"/>
          </p:nvPr>
        </p:nvSpPr>
        <p:spPr>
          <a:xfrm>
            <a:off x="228600" y="1809750"/>
            <a:ext cx="8458200" cy="4325112"/>
          </a:xfrm>
        </p:spPr>
        <p:txBody>
          <a:bodyPr>
            <a:normAutofit/>
          </a:bodyPr>
          <a:lstStyle/>
          <a:p>
            <a:pPr marL="624078" indent="-514350">
              <a:buFont typeface="+mj-lt"/>
              <a:buAutoNum type="arabicPeriod"/>
            </a:pPr>
            <a:r>
              <a:rPr lang="en-US" b="1" dirty="0"/>
              <a:t>Regular low-energy diet</a:t>
            </a:r>
            <a:r>
              <a:rPr lang="en-US" dirty="0" smtClean="0"/>
              <a:t>…...$1+ </a:t>
            </a:r>
            <a:r>
              <a:rPr lang="en-US" dirty="0"/>
              <a:t>billion/year</a:t>
            </a:r>
            <a:br>
              <a:rPr lang="en-US" dirty="0"/>
            </a:br>
            <a:endParaRPr lang="en-US" dirty="0"/>
          </a:p>
          <a:p>
            <a:pPr marL="624078" indent="-514350">
              <a:buFont typeface="+mj-lt"/>
              <a:buAutoNum type="arabicPeriod"/>
            </a:pPr>
            <a:r>
              <a:rPr lang="en-US" b="1" dirty="0" smtClean="0"/>
              <a:t>Achieve new energy goals</a:t>
            </a:r>
            <a:r>
              <a:rPr lang="en-US" dirty="0" smtClean="0"/>
              <a:t>....$2+ billion/year</a:t>
            </a:r>
            <a:br>
              <a:rPr lang="en-US" dirty="0" smtClean="0"/>
            </a:br>
            <a:r>
              <a:rPr lang="en-US" sz="1100" dirty="0" smtClean="0"/>
              <a:t/>
            </a:r>
            <a:br>
              <a:rPr lang="en-US" sz="1100" dirty="0" smtClean="0"/>
            </a:br>
            <a:r>
              <a:rPr lang="en-US" dirty="0" smtClean="0"/>
              <a:t>2016-2030 total: $30+ billion</a:t>
            </a:r>
            <a:br>
              <a:rPr lang="en-US" dirty="0" smtClean="0"/>
            </a:br>
            <a:r>
              <a:rPr lang="en-US" sz="1400" dirty="0" smtClean="0"/>
              <a:t/>
            </a:r>
            <a:br>
              <a:rPr lang="en-US" sz="1400" dirty="0" smtClean="0"/>
            </a:br>
            <a:r>
              <a:rPr lang="en-US" i="1" dirty="0" smtClean="0">
                <a:solidFill>
                  <a:schemeClr val="accent2"/>
                </a:solidFill>
              </a:rPr>
              <a:t>With your choice of:</a:t>
            </a:r>
          </a:p>
          <a:p>
            <a:pPr marL="916686" lvl="1" indent="-514350">
              <a:buFont typeface="+mj-lt"/>
              <a:buAutoNum type="alphaLcParenR"/>
            </a:pPr>
            <a:r>
              <a:rPr lang="en-US" dirty="0" smtClean="0">
                <a:solidFill>
                  <a:schemeClr val="tx1"/>
                </a:solidFill>
              </a:rPr>
              <a:t>Budget for greater subsidies</a:t>
            </a:r>
          </a:p>
          <a:p>
            <a:pPr marL="916686" lvl="1" indent="-514350">
              <a:buFont typeface="+mj-lt"/>
              <a:buAutoNum type="alphaLcParenR"/>
            </a:pPr>
            <a:r>
              <a:rPr lang="en-US" dirty="0" smtClean="0">
                <a:solidFill>
                  <a:schemeClr val="tx1"/>
                </a:solidFill>
              </a:rPr>
              <a:t>Tariff reform</a:t>
            </a:r>
          </a:p>
          <a:p>
            <a:pPr marL="916686" lvl="1" indent="-514350">
              <a:buFont typeface="+mj-lt"/>
              <a:buAutoNum type="alphaLcParenR"/>
            </a:pPr>
            <a:r>
              <a:rPr lang="en-US" dirty="0" smtClean="0">
                <a:solidFill>
                  <a:schemeClr val="tx1"/>
                </a:solidFill>
              </a:rPr>
              <a:t>Subsidy/tariff combo of (a) and (b)</a:t>
            </a:r>
            <a:endParaRPr lang="en-US" i="1" dirty="0" smtClean="0">
              <a:solidFill>
                <a:schemeClr val="tx1"/>
              </a:solidFill>
            </a:endParaRPr>
          </a:p>
          <a:p>
            <a:pPr marL="109728" indent="0">
              <a:buNone/>
            </a:pPr>
            <a:endParaRPr lang="en-US" b="1" dirty="0" smtClean="0"/>
          </a:p>
        </p:txBody>
      </p:sp>
    </p:spTree>
    <p:extLst>
      <p:ext uri="{BB962C8B-B14F-4D97-AF65-F5344CB8AC3E}">
        <p14:creationId xmlns:p14="http://schemas.microsoft.com/office/powerpoint/2010/main" val="2452799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838200"/>
            <a:ext cx="8311896" cy="1066800"/>
          </a:xfrm>
        </p:spPr>
        <p:txBody>
          <a:bodyPr>
            <a:normAutofit fontScale="90000"/>
          </a:bodyPr>
          <a:lstStyle/>
          <a:p>
            <a:r>
              <a:rPr lang="en-US" dirty="0">
                <a:solidFill>
                  <a:schemeClr val="accent2"/>
                </a:solidFill>
              </a:rPr>
              <a:t>Strategic communication is essential </a:t>
            </a:r>
            <a:r>
              <a:rPr lang="en-US" dirty="0" smtClean="0">
                <a:solidFill>
                  <a:schemeClr val="accent2"/>
                </a:solidFill>
              </a:rPr>
              <a:t>for achieving energy goals in Myanmar</a:t>
            </a:r>
            <a:endParaRPr lang="en-US" dirty="0"/>
          </a:p>
        </p:txBody>
      </p:sp>
      <p:sp>
        <p:nvSpPr>
          <p:cNvPr id="3" name="Content Placeholder 2"/>
          <p:cNvSpPr>
            <a:spLocks noGrp="1"/>
          </p:cNvSpPr>
          <p:nvPr>
            <p:ph idx="1"/>
          </p:nvPr>
        </p:nvSpPr>
        <p:spPr/>
        <p:txBody>
          <a:bodyPr/>
          <a:lstStyle/>
          <a:p>
            <a:pPr marL="624078" indent="-514350">
              <a:spcBef>
                <a:spcPts val="600"/>
              </a:spcBef>
              <a:spcAft>
                <a:spcPts val="600"/>
              </a:spcAft>
              <a:buFont typeface="+mj-lt"/>
              <a:buAutoNum type="arabicPeriod"/>
            </a:pPr>
            <a:r>
              <a:rPr lang="en-US" dirty="0" smtClean="0"/>
              <a:t>Better communication can solve problems</a:t>
            </a:r>
          </a:p>
          <a:p>
            <a:pPr marL="916686" lvl="1" indent="-514350">
              <a:spcBef>
                <a:spcPts val="600"/>
              </a:spcBef>
              <a:spcAft>
                <a:spcPts val="600"/>
              </a:spcAft>
            </a:pPr>
            <a:r>
              <a:rPr lang="en-US" i="1" dirty="0" smtClean="0"/>
              <a:t>e.g. Community concerns on NEP progress</a:t>
            </a:r>
          </a:p>
          <a:p>
            <a:pPr marL="624078" indent="-514350">
              <a:spcBef>
                <a:spcPts val="600"/>
              </a:spcBef>
              <a:spcAft>
                <a:spcPts val="600"/>
              </a:spcAft>
              <a:buFont typeface="+mj-lt"/>
              <a:buAutoNum type="arabicPeriod"/>
            </a:pPr>
            <a:r>
              <a:rPr lang="en-US" dirty="0" smtClean="0"/>
              <a:t>There are good, local examples to follow</a:t>
            </a:r>
          </a:p>
          <a:p>
            <a:pPr marL="916686" lvl="1" indent="-514350">
              <a:spcBef>
                <a:spcPts val="600"/>
              </a:spcBef>
              <a:spcAft>
                <a:spcPts val="600"/>
              </a:spcAft>
            </a:pPr>
            <a:r>
              <a:rPr lang="en-US" i="1" dirty="0" smtClean="0"/>
              <a:t>Community-Driven Development,</a:t>
            </a:r>
            <a:br>
              <a:rPr lang="en-US" i="1" dirty="0" smtClean="0"/>
            </a:br>
            <a:r>
              <a:rPr lang="en-US" i="1" dirty="0" smtClean="0"/>
              <a:t>YESC Facebook</a:t>
            </a:r>
          </a:p>
          <a:p>
            <a:pPr marL="624078" indent="-514350">
              <a:spcBef>
                <a:spcPts val="600"/>
              </a:spcBef>
              <a:spcAft>
                <a:spcPts val="600"/>
              </a:spcAft>
              <a:buFont typeface="+mj-lt"/>
              <a:buAutoNum type="arabicPeriod"/>
            </a:pPr>
            <a:r>
              <a:rPr lang="en-US" dirty="0" smtClean="0"/>
              <a:t>Local and international expertise can help</a:t>
            </a:r>
          </a:p>
          <a:p>
            <a:pPr marL="916686" lvl="1" indent="-514350">
              <a:spcBef>
                <a:spcPts val="600"/>
              </a:spcBef>
              <a:spcAft>
                <a:spcPts val="600"/>
              </a:spcAft>
            </a:pPr>
            <a:r>
              <a:rPr lang="en-US" i="1" dirty="0" smtClean="0"/>
              <a:t>Local firms, World Bank Technical Assistance</a:t>
            </a:r>
          </a:p>
        </p:txBody>
      </p:sp>
    </p:spTree>
    <p:extLst>
      <p:ext uri="{BB962C8B-B14F-4D97-AF65-F5344CB8AC3E}">
        <p14:creationId xmlns:p14="http://schemas.microsoft.com/office/powerpoint/2010/main" val="2982506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cstate="screen">
            <a:extLst>
              <a:ext uri="{28A0092B-C50C-407E-A947-70E740481C1C}">
                <a14:useLocalDpi xmlns:a14="http://schemas.microsoft.com/office/drawing/2010/main" val="0"/>
              </a:ext>
            </a:extLst>
          </a:blip>
          <a:srcRect/>
          <a:stretch/>
        </p:blipFill>
        <p:spPr bwMode="auto">
          <a:xfrm>
            <a:off x="168048" y="5486400"/>
            <a:ext cx="1754418" cy="1232322"/>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3" cstate="screen">
            <a:extLst>
              <a:ext uri="{28A0092B-C50C-407E-A947-70E740481C1C}">
                <a14:useLocalDpi xmlns:a14="http://schemas.microsoft.com/office/drawing/2010/main" val="0"/>
              </a:ext>
            </a:extLst>
          </a:blip>
          <a:srcRect/>
          <a:stretch/>
        </p:blipFill>
        <p:spPr bwMode="auto">
          <a:xfrm>
            <a:off x="1922466" y="5486400"/>
            <a:ext cx="1754418" cy="1232322"/>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3" cstate="screen">
            <a:extLst>
              <a:ext uri="{28A0092B-C50C-407E-A947-70E740481C1C}">
                <a14:useLocalDpi xmlns:a14="http://schemas.microsoft.com/office/drawing/2010/main" val="0"/>
              </a:ext>
            </a:extLst>
          </a:blip>
          <a:srcRect/>
          <a:stretch/>
        </p:blipFill>
        <p:spPr bwMode="auto">
          <a:xfrm>
            <a:off x="3666333" y="5486400"/>
            <a:ext cx="1754418" cy="1232322"/>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cstate="screen">
            <a:extLst>
              <a:ext uri="{28A0092B-C50C-407E-A947-70E740481C1C}">
                <a14:useLocalDpi xmlns:a14="http://schemas.microsoft.com/office/drawing/2010/main" val="0"/>
              </a:ext>
            </a:extLst>
          </a:blip>
          <a:srcRect/>
          <a:stretch/>
        </p:blipFill>
        <p:spPr bwMode="auto">
          <a:xfrm>
            <a:off x="5410200" y="5486400"/>
            <a:ext cx="1754418" cy="1232322"/>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3" cstate="screen">
            <a:extLst>
              <a:ext uri="{28A0092B-C50C-407E-A947-70E740481C1C}">
                <a14:useLocalDpi xmlns:a14="http://schemas.microsoft.com/office/drawing/2010/main" val="0"/>
              </a:ext>
            </a:extLst>
          </a:blip>
          <a:srcRect/>
          <a:stretch/>
        </p:blipFill>
        <p:spPr bwMode="auto">
          <a:xfrm>
            <a:off x="7164618" y="5486400"/>
            <a:ext cx="1754418" cy="1232322"/>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3" cstate="screen">
            <a:extLst>
              <a:ext uri="{28A0092B-C50C-407E-A947-70E740481C1C}">
                <a14:useLocalDpi xmlns:a14="http://schemas.microsoft.com/office/drawing/2010/main" val="0"/>
              </a:ext>
            </a:extLst>
          </a:blip>
          <a:srcRect/>
          <a:stretch/>
        </p:blipFill>
        <p:spPr bwMode="auto">
          <a:xfrm>
            <a:off x="168048" y="4254078"/>
            <a:ext cx="1754418" cy="1232322"/>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cstate="screen">
            <a:extLst>
              <a:ext uri="{28A0092B-C50C-407E-A947-70E740481C1C}">
                <a14:useLocalDpi xmlns:a14="http://schemas.microsoft.com/office/drawing/2010/main" val="0"/>
              </a:ext>
            </a:extLst>
          </a:blip>
          <a:srcRect/>
          <a:stretch/>
        </p:blipFill>
        <p:spPr bwMode="auto">
          <a:xfrm>
            <a:off x="1922466" y="4254078"/>
            <a:ext cx="1754418" cy="1232322"/>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3" cstate="screen">
            <a:extLst>
              <a:ext uri="{28A0092B-C50C-407E-A947-70E740481C1C}">
                <a14:useLocalDpi xmlns:a14="http://schemas.microsoft.com/office/drawing/2010/main" val="0"/>
              </a:ext>
            </a:extLst>
          </a:blip>
          <a:srcRect/>
          <a:stretch/>
        </p:blipFill>
        <p:spPr bwMode="auto">
          <a:xfrm>
            <a:off x="3666333" y="4254078"/>
            <a:ext cx="1754418" cy="1232322"/>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3" cstate="screen">
            <a:extLst>
              <a:ext uri="{28A0092B-C50C-407E-A947-70E740481C1C}">
                <a14:useLocalDpi xmlns:a14="http://schemas.microsoft.com/office/drawing/2010/main" val="0"/>
              </a:ext>
            </a:extLst>
          </a:blip>
          <a:srcRect/>
          <a:stretch/>
        </p:blipFill>
        <p:spPr bwMode="auto">
          <a:xfrm>
            <a:off x="5410200" y="4254078"/>
            <a:ext cx="1754418" cy="1232322"/>
          </a:xfrm>
          <a:prstGeom prst="rect">
            <a:avLst/>
          </a:prstGeom>
          <a:ln>
            <a:noFill/>
          </a:ln>
          <a:extLst>
            <a:ext uri="{53640926-AAD7-44D8-BBD7-CCE9431645EC}">
              <a14:shadowObscured xmlns:a14="http://schemas.microsoft.com/office/drawing/2010/main"/>
            </a:ext>
          </a:extLst>
        </p:spPr>
      </p:pic>
      <p:pic>
        <p:nvPicPr>
          <p:cNvPr id="13" name="Picture 12"/>
          <p:cNvPicPr/>
          <p:nvPr/>
        </p:nvPicPr>
        <p:blipFill rotWithShape="1">
          <a:blip r:embed="rId3" cstate="screen">
            <a:extLst>
              <a:ext uri="{28A0092B-C50C-407E-A947-70E740481C1C}">
                <a14:useLocalDpi xmlns:a14="http://schemas.microsoft.com/office/drawing/2010/main" val="0"/>
              </a:ext>
            </a:extLst>
          </a:blip>
          <a:srcRect/>
          <a:stretch/>
        </p:blipFill>
        <p:spPr bwMode="auto">
          <a:xfrm>
            <a:off x="7164618" y="4254078"/>
            <a:ext cx="1754418" cy="1232322"/>
          </a:xfrm>
          <a:prstGeom prst="rect">
            <a:avLst/>
          </a:prstGeom>
          <a:ln>
            <a:noFill/>
          </a:ln>
          <a:extLst>
            <a:ext uri="{53640926-AAD7-44D8-BBD7-CCE9431645EC}">
              <a14:shadowObscured xmlns:a14="http://schemas.microsoft.com/office/drawing/2010/main"/>
            </a:ext>
          </a:extLst>
        </p:spPr>
      </p:pic>
      <p:pic>
        <p:nvPicPr>
          <p:cNvPr id="14" name="Picture 13"/>
          <p:cNvPicPr/>
          <p:nvPr/>
        </p:nvPicPr>
        <p:blipFill rotWithShape="1">
          <a:blip r:embed="rId3" cstate="screen">
            <a:extLst>
              <a:ext uri="{28A0092B-C50C-407E-A947-70E740481C1C}">
                <a14:useLocalDpi xmlns:a14="http://schemas.microsoft.com/office/drawing/2010/main" val="0"/>
              </a:ext>
            </a:extLst>
          </a:blip>
          <a:srcRect/>
          <a:stretch/>
        </p:blipFill>
        <p:spPr bwMode="auto">
          <a:xfrm>
            <a:off x="157497" y="3021756"/>
            <a:ext cx="1754418" cy="1232322"/>
          </a:xfrm>
          <a:prstGeom prst="rect">
            <a:avLst/>
          </a:prstGeom>
          <a:ln>
            <a:noFill/>
          </a:ln>
          <a:extLst>
            <a:ext uri="{53640926-AAD7-44D8-BBD7-CCE9431645EC}">
              <a14:shadowObscured xmlns:a14="http://schemas.microsoft.com/office/drawing/2010/main"/>
            </a:ext>
          </a:extLst>
        </p:spPr>
      </p:pic>
      <p:pic>
        <p:nvPicPr>
          <p:cNvPr id="15" name="Picture 14"/>
          <p:cNvPicPr/>
          <p:nvPr/>
        </p:nvPicPr>
        <p:blipFill rotWithShape="1">
          <a:blip r:embed="rId3" cstate="screen">
            <a:extLst>
              <a:ext uri="{28A0092B-C50C-407E-A947-70E740481C1C}">
                <a14:useLocalDpi xmlns:a14="http://schemas.microsoft.com/office/drawing/2010/main" val="0"/>
              </a:ext>
            </a:extLst>
          </a:blip>
          <a:srcRect/>
          <a:stretch/>
        </p:blipFill>
        <p:spPr bwMode="auto">
          <a:xfrm>
            <a:off x="1911915" y="3021756"/>
            <a:ext cx="1754418" cy="1232322"/>
          </a:xfrm>
          <a:prstGeom prst="rect">
            <a:avLst/>
          </a:prstGeom>
          <a:ln>
            <a:noFill/>
          </a:ln>
          <a:extLst>
            <a:ext uri="{53640926-AAD7-44D8-BBD7-CCE9431645EC}">
              <a14:shadowObscured xmlns:a14="http://schemas.microsoft.com/office/drawing/2010/main"/>
            </a:ext>
          </a:extLst>
        </p:spPr>
      </p:pic>
      <p:pic>
        <p:nvPicPr>
          <p:cNvPr id="16" name="Picture 15"/>
          <p:cNvPicPr/>
          <p:nvPr/>
        </p:nvPicPr>
        <p:blipFill rotWithShape="1">
          <a:blip r:embed="rId3" cstate="screen">
            <a:extLst>
              <a:ext uri="{28A0092B-C50C-407E-A947-70E740481C1C}">
                <a14:useLocalDpi xmlns:a14="http://schemas.microsoft.com/office/drawing/2010/main" val="0"/>
              </a:ext>
            </a:extLst>
          </a:blip>
          <a:srcRect/>
          <a:stretch/>
        </p:blipFill>
        <p:spPr bwMode="auto">
          <a:xfrm>
            <a:off x="3655782" y="3021756"/>
            <a:ext cx="1754418" cy="1232322"/>
          </a:xfrm>
          <a:prstGeom prst="rect">
            <a:avLst/>
          </a:prstGeom>
          <a:ln>
            <a:noFill/>
          </a:ln>
          <a:extLst>
            <a:ext uri="{53640926-AAD7-44D8-BBD7-CCE9431645EC}">
              <a14:shadowObscured xmlns:a14="http://schemas.microsoft.com/office/drawing/2010/main"/>
            </a:ext>
          </a:extLst>
        </p:spPr>
      </p:pic>
      <p:pic>
        <p:nvPicPr>
          <p:cNvPr id="17" name="Picture 16"/>
          <p:cNvPicPr/>
          <p:nvPr/>
        </p:nvPicPr>
        <p:blipFill rotWithShape="1">
          <a:blip r:embed="rId3" cstate="screen">
            <a:extLst>
              <a:ext uri="{28A0092B-C50C-407E-A947-70E740481C1C}">
                <a14:useLocalDpi xmlns:a14="http://schemas.microsoft.com/office/drawing/2010/main" val="0"/>
              </a:ext>
            </a:extLst>
          </a:blip>
          <a:srcRect/>
          <a:stretch/>
        </p:blipFill>
        <p:spPr bwMode="auto">
          <a:xfrm>
            <a:off x="5399649" y="3021756"/>
            <a:ext cx="1754418" cy="1232322"/>
          </a:xfrm>
          <a:prstGeom prst="rect">
            <a:avLst/>
          </a:prstGeom>
          <a:ln>
            <a:noFill/>
          </a:ln>
          <a:extLst>
            <a:ext uri="{53640926-AAD7-44D8-BBD7-CCE9431645EC}">
              <a14:shadowObscured xmlns:a14="http://schemas.microsoft.com/office/drawing/2010/main"/>
            </a:ext>
          </a:extLst>
        </p:spPr>
      </p:pic>
      <p:pic>
        <p:nvPicPr>
          <p:cNvPr id="18" name="Picture 17"/>
          <p:cNvPicPr/>
          <p:nvPr/>
        </p:nvPicPr>
        <p:blipFill rotWithShape="1">
          <a:blip r:embed="rId3" cstate="screen">
            <a:extLst>
              <a:ext uri="{28A0092B-C50C-407E-A947-70E740481C1C}">
                <a14:useLocalDpi xmlns:a14="http://schemas.microsoft.com/office/drawing/2010/main" val="0"/>
              </a:ext>
            </a:extLst>
          </a:blip>
          <a:srcRect/>
          <a:stretch/>
        </p:blipFill>
        <p:spPr bwMode="auto">
          <a:xfrm>
            <a:off x="7154067" y="3021756"/>
            <a:ext cx="1754418" cy="1232322"/>
          </a:xfrm>
          <a:prstGeom prst="rect">
            <a:avLst/>
          </a:prstGeom>
          <a:ln>
            <a:noFill/>
          </a:ln>
          <a:extLst>
            <a:ext uri="{53640926-AAD7-44D8-BBD7-CCE9431645EC}">
              <a14:shadowObscured xmlns:a14="http://schemas.microsoft.com/office/drawing/2010/main"/>
            </a:ext>
          </a:extLst>
        </p:spPr>
      </p:pic>
      <p:sp>
        <p:nvSpPr>
          <p:cNvPr id="19" name="Rectangle 18"/>
          <p:cNvSpPr/>
          <p:nvPr/>
        </p:nvSpPr>
        <p:spPr>
          <a:xfrm>
            <a:off x="50877" y="744880"/>
            <a:ext cx="8985330" cy="830997"/>
          </a:xfrm>
          <a:prstGeom prst="rect">
            <a:avLst/>
          </a:prstGeom>
        </p:spPr>
        <p:txBody>
          <a:bodyPr wrap="square">
            <a:spAutoFit/>
          </a:bodyPr>
          <a:lstStyle/>
          <a:p>
            <a:pPr marL="109728" algn="ctr"/>
            <a:r>
              <a:rPr lang="en-US" sz="2400" b="1" dirty="0"/>
              <a:t>Behind </a:t>
            </a:r>
            <a:r>
              <a:rPr lang="en-US" sz="2400" b="1" dirty="0" smtClean="0"/>
              <a:t>every light will be…20 airports of investments</a:t>
            </a:r>
            <a:br>
              <a:rPr lang="en-US" sz="2400" b="1" dirty="0" smtClean="0"/>
            </a:br>
            <a:r>
              <a:rPr lang="en-US" sz="2400" dirty="0" smtClean="0"/>
              <a:t>to make and share electricity for all in Myanmar by 2030</a:t>
            </a:r>
            <a:endParaRPr lang="en-US" sz="2400" dirty="0"/>
          </a:p>
        </p:txBody>
      </p:sp>
      <p:pic>
        <p:nvPicPr>
          <p:cNvPr id="20" name="Picture 19"/>
          <p:cNvPicPr/>
          <p:nvPr/>
        </p:nvPicPr>
        <p:blipFill rotWithShape="1">
          <a:blip r:embed="rId3" cstate="screen">
            <a:extLst>
              <a:ext uri="{28A0092B-C50C-407E-A947-70E740481C1C}">
                <a14:useLocalDpi xmlns:a14="http://schemas.microsoft.com/office/drawing/2010/main" val="0"/>
              </a:ext>
            </a:extLst>
          </a:blip>
          <a:srcRect/>
          <a:stretch/>
        </p:blipFill>
        <p:spPr bwMode="auto">
          <a:xfrm>
            <a:off x="157497" y="1789434"/>
            <a:ext cx="1754418" cy="1232322"/>
          </a:xfrm>
          <a:prstGeom prst="rect">
            <a:avLst/>
          </a:prstGeom>
          <a:ln>
            <a:noFill/>
          </a:ln>
          <a:extLst>
            <a:ext uri="{53640926-AAD7-44D8-BBD7-CCE9431645EC}">
              <a14:shadowObscured xmlns:a14="http://schemas.microsoft.com/office/drawing/2010/main"/>
            </a:ext>
          </a:extLst>
        </p:spPr>
      </p:pic>
      <p:pic>
        <p:nvPicPr>
          <p:cNvPr id="21" name="Picture 20"/>
          <p:cNvPicPr/>
          <p:nvPr/>
        </p:nvPicPr>
        <p:blipFill rotWithShape="1">
          <a:blip r:embed="rId3" cstate="screen">
            <a:extLst>
              <a:ext uri="{28A0092B-C50C-407E-A947-70E740481C1C}">
                <a14:useLocalDpi xmlns:a14="http://schemas.microsoft.com/office/drawing/2010/main" val="0"/>
              </a:ext>
            </a:extLst>
          </a:blip>
          <a:srcRect/>
          <a:stretch/>
        </p:blipFill>
        <p:spPr bwMode="auto">
          <a:xfrm>
            <a:off x="1911915" y="1789434"/>
            <a:ext cx="1754418" cy="1232322"/>
          </a:xfrm>
          <a:prstGeom prst="rect">
            <a:avLst/>
          </a:prstGeom>
          <a:ln>
            <a:noFill/>
          </a:ln>
          <a:extLst>
            <a:ext uri="{53640926-AAD7-44D8-BBD7-CCE9431645EC}">
              <a14:shadowObscured xmlns:a14="http://schemas.microsoft.com/office/drawing/2010/main"/>
            </a:ext>
          </a:extLst>
        </p:spPr>
      </p:pic>
      <p:pic>
        <p:nvPicPr>
          <p:cNvPr id="22" name="Picture 21"/>
          <p:cNvPicPr/>
          <p:nvPr/>
        </p:nvPicPr>
        <p:blipFill rotWithShape="1">
          <a:blip r:embed="rId3" cstate="screen">
            <a:extLst>
              <a:ext uri="{28A0092B-C50C-407E-A947-70E740481C1C}">
                <a14:useLocalDpi xmlns:a14="http://schemas.microsoft.com/office/drawing/2010/main" val="0"/>
              </a:ext>
            </a:extLst>
          </a:blip>
          <a:srcRect/>
          <a:stretch/>
        </p:blipFill>
        <p:spPr bwMode="auto">
          <a:xfrm>
            <a:off x="3655782" y="1789434"/>
            <a:ext cx="1754418" cy="1232322"/>
          </a:xfrm>
          <a:prstGeom prst="rect">
            <a:avLst/>
          </a:prstGeom>
          <a:ln>
            <a:noFill/>
          </a:ln>
          <a:extLst>
            <a:ext uri="{53640926-AAD7-44D8-BBD7-CCE9431645EC}">
              <a14:shadowObscured xmlns:a14="http://schemas.microsoft.com/office/drawing/2010/main"/>
            </a:ext>
          </a:extLst>
        </p:spPr>
      </p:pic>
      <p:pic>
        <p:nvPicPr>
          <p:cNvPr id="23" name="Picture 22"/>
          <p:cNvPicPr/>
          <p:nvPr/>
        </p:nvPicPr>
        <p:blipFill rotWithShape="1">
          <a:blip r:embed="rId3" cstate="screen">
            <a:extLst>
              <a:ext uri="{28A0092B-C50C-407E-A947-70E740481C1C}">
                <a14:useLocalDpi xmlns:a14="http://schemas.microsoft.com/office/drawing/2010/main" val="0"/>
              </a:ext>
            </a:extLst>
          </a:blip>
          <a:srcRect/>
          <a:stretch/>
        </p:blipFill>
        <p:spPr bwMode="auto">
          <a:xfrm>
            <a:off x="5399649" y="1789434"/>
            <a:ext cx="1754418" cy="1232322"/>
          </a:xfrm>
          <a:prstGeom prst="rect">
            <a:avLst/>
          </a:prstGeom>
          <a:ln>
            <a:noFill/>
          </a:ln>
          <a:extLst>
            <a:ext uri="{53640926-AAD7-44D8-BBD7-CCE9431645EC}">
              <a14:shadowObscured xmlns:a14="http://schemas.microsoft.com/office/drawing/2010/main"/>
            </a:ext>
          </a:extLst>
        </p:spPr>
      </p:pic>
      <p:pic>
        <p:nvPicPr>
          <p:cNvPr id="24" name="Picture 23"/>
          <p:cNvPicPr/>
          <p:nvPr/>
        </p:nvPicPr>
        <p:blipFill rotWithShape="1">
          <a:blip r:embed="rId3" cstate="screen">
            <a:extLst>
              <a:ext uri="{28A0092B-C50C-407E-A947-70E740481C1C}">
                <a14:useLocalDpi xmlns:a14="http://schemas.microsoft.com/office/drawing/2010/main" val="0"/>
              </a:ext>
            </a:extLst>
          </a:blip>
          <a:srcRect/>
          <a:stretch/>
        </p:blipFill>
        <p:spPr bwMode="auto">
          <a:xfrm>
            <a:off x="7154067" y="1789434"/>
            <a:ext cx="1754418" cy="1232322"/>
          </a:xfrm>
          <a:prstGeom prst="rect">
            <a:avLst/>
          </a:prstGeom>
          <a:ln>
            <a:noFill/>
          </a:ln>
          <a:extLst>
            <a:ext uri="{53640926-AAD7-44D8-BBD7-CCE9431645EC}">
              <a14:shadowObscured xmlns:a14="http://schemas.microsoft.com/office/drawing/2010/main"/>
            </a:ext>
          </a:extLst>
        </p:spPr>
      </p:pic>
      <p:pic>
        <p:nvPicPr>
          <p:cNvPr id="25" name="Picture 24"/>
          <p:cNvPicPr/>
          <p:nvPr/>
        </p:nvPicPr>
        <p:blipFill rotWithShape="1">
          <a:blip r:embed="rId4" cstate="print">
            <a:extLst>
              <a:ext uri="{28A0092B-C50C-407E-A947-70E740481C1C}">
                <a14:useLocalDpi xmlns:a14="http://schemas.microsoft.com/office/drawing/2010/main" val="0"/>
              </a:ext>
            </a:extLst>
          </a:blip>
          <a:srcRect t="8836" r="31678" b="5845"/>
          <a:stretch/>
        </p:blipFill>
        <p:spPr bwMode="auto">
          <a:xfrm>
            <a:off x="1917130" y="1789435"/>
            <a:ext cx="5263254" cy="3696966"/>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2065139" y="2006429"/>
            <a:ext cx="5101076" cy="584775"/>
          </a:xfrm>
          <a:prstGeom prst="rect">
            <a:avLst/>
          </a:prstGeom>
        </p:spPr>
        <p:txBody>
          <a:bodyPr wrap="none">
            <a:spAutoFit/>
          </a:bodyPr>
          <a:lstStyle/>
          <a:p>
            <a:r>
              <a:rPr lang="en-US" sz="3200" i="1" dirty="0" err="1" smtClean="0"/>
              <a:t>Hanthawaddy</a:t>
            </a:r>
            <a:r>
              <a:rPr lang="en-US" sz="3200" i="1" dirty="0" smtClean="0"/>
              <a:t> $1.5 </a:t>
            </a:r>
            <a:r>
              <a:rPr lang="en-US" sz="3200" i="1" dirty="0"/>
              <a:t>billion </a:t>
            </a:r>
          </a:p>
        </p:txBody>
      </p:sp>
    </p:spTree>
    <p:extLst>
      <p:ext uri="{BB962C8B-B14F-4D97-AF65-F5344CB8AC3E}">
        <p14:creationId xmlns:p14="http://schemas.microsoft.com/office/powerpoint/2010/main" val="312686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smtClean="0"/>
              <a:t>Many ways </a:t>
            </a:r>
            <a:r>
              <a:rPr lang="en-US" sz="4400"/>
              <a:t>to </a:t>
            </a:r>
            <a:r>
              <a:rPr lang="en-US" sz="4400" smtClean="0"/>
              <a:t>‘split </a:t>
            </a:r>
            <a:r>
              <a:rPr lang="en-US" sz="4400"/>
              <a:t>the </a:t>
            </a:r>
            <a:r>
              <a:rPr lang="en-US" sz="4400" smtClean="0"/>
              <a:t>bill’</a:t>
            </a:r>
            <a:br>
              <a:rPr lang="en-US" sz="4400" smtClean="0"/>
            </a:br>
            <a:r>
              <a:rPr lang="en-US" sz="3600" smtClean="0"/>
              <a:t>including to pay private sector participants</a:t>
            </a:r>
            <a:endParaRPr lang="en-US"/>
          </a:p>
        </p:txBody>
      </p:sp>
      <p:sp>
        <p:nvSpPr>
          <p:cNvPr id="3" name="Content Placeholder 2"/>
          <p:cNvSpPr>
            <a:spLocks noGrp="1"/>
          </p:cNvSpPr>
          <p:nvPr>
            <p:ph idx="1"/>
          </p:nvPr>
        </p:nvSpPr>
        <p:spPr>
          <a:xfrm>
            <a:off x="457200" y="2667000"/>
            <a:ext cx="8229600" cy="3374136"/>
          </a:xfrm>
        </p:spPr>
        <p:txBody>
          <a:bodyPr>
            <a:normAutofit/>
          </a:bodyPr>
          <a:lstStyle/>
          <a:p>
            <a:pPr marL="916686" lvl="1" indent="-514350"/>
            <a:r>
              <a:rPr lang="en-US" sz="3600">
                <a:solidFill>
                  <a:schemeClr val="tx1"/>
                </a:solidFill>
              </a:rPr>
              <a:t>Customers </a:t>
            </a:r>
            <a:r>
              <a:rPr lang="en-US" sz="3600" smtClean="0">
                <a:solidFill>
                  <a:schemeClr val="tx1"/>
                </a:solidFill>
              </a:rPr>
              <a:t>__% </a:t>
            </a:r>
            <a:endParaRPr lang="en-US" sz="3600">
              <a:solidFill>
                <a:schemeClr val="tx1"/>
              </a:solidFill>
            </a:endParaRPr>
          </a:p>
          <a:p>
            <a:pPr marL="916686" lvl="1" indent="-514350"/>
            <a:r>
              <a:rPr lang="en-US" sz="3600" smtClean="0">
                <a:solidFill>
                  <a:schemeClr val="tx1"/>
                </a:solidFill>
              </a:rPr>
              <a:t>Tax-payers __%</a:t>
            </a:r>
          </a:p>
          <a:p>
            <a:pPr marL="916686" lvl="1" indent="-514350"/>
            <a:r>
              <a:rPr lang="en-US" sz="3600" smtClean="0">
                <a:solidFill>
                  <a:schemeClr val="tx1"/>
                </a:solidFill>
              </a:rPr>
              <a:t>Concessional finance (donors)__%</a:t>
            </a:r>
            <a:endParaRPr lang="en-US" sz="3600">
              <a:solidFill>
                <a:schemeClr val="tx1"/>
              </a:solidFill>
            </a:endParaRPr>
          </a:p>
          <a:p>
            <a:pPr marL="916686" lvl="1" indent="-514350"/>
            <a:r>
              <a:rPr lang="en-US" sz="3600" smtClean="0">
                <a:solidFill>
                  <a:schemeClr val="tx1"/>
                </a:solidFill>
              </a:rPr>
              <a:t>Other </a:t>
            </a:r>
            <a:r>
              <a:rPr lang="en-US" sz="3600">
                <a:solidFill>
                  <a:schemeClr val="tx1"/>
                </a:solidFill>
              </a:rPr>
              <a:t>Government revenue </a:t>
            </a:r>
            <a:r>
              <a:rPr lang="en-US" sz="3600" smtClean="0">
                <a:solidFill>
                  <a:schemeClr val="tx1"/>
                </a:solidFill>
              </a:rPr>
              <a:t>_% </a:t>
            </a:r>
          </a:p>
          <a:p>
            <a:pPr marL="916686" lvl="1" indent="-514350"/>
            <a:endParaRPr lang="en-US" sz="3600">
              <a:solidFill>
                <a:schemeClr val="tx1"/>
              </a:solidFill>
            </a:endParaRPr>
          </a:p>
        </p:txBody>
      </p:sp>
    </p:spTree>
    <p:extLst>
      <p:ext uri="{BB962C8B-B14F-4D97-AF65-F5344CB8AC3E}">
        <p14:creationId xmlns:p14="http://schemas.microsoft.com/office/powerpoint/2010/main" val="18993646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channels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921750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3385"/>
            <a:ext cx="8229600" cy="1066800"/>
          </a:xfrm>
        </p:spPr>
        <p:txBody>
          <a:bodyPr/>
          <a:lstStyle/>
          <a:p>
            <a:r>
              <a:rPr lang="en-US" dirty="0" smtClean="0"/>
              <a:t>12 </a:t>
            </a:r>
            <a:r>
              <a:rPr lang="en-US" dirty="0"/>
              <a:t>m</a:t>
            </a:r>
            <a:r>
              <a:rPr lang="en-US" dirty="0" smtClean="0"/>
              <a:t>illion Viber users (2014)</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456" y="1752600"/>
            <a:ext cx="4186694" cy="3553822"/>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8150" y="1752600"/>
            <a:ext cx="4744536" cy="3553822"/>
          </a:xfrm>
          <a:prstGeom prst="rect">
            <a:avLst/>
          </a:prstGeom>
        </p:spPr>
      </p:pic>
      <p:sp>
        <p:nvSpPr>
          <p:cNvPr id="9" name="Rectangle 8"/>
          <p:cNvSpPr/>
          <p:nvPr/>
        </p:nvSpPr>
        <p:spPr>
          <a:xfrm>
            <a:off x="152400" y="5867400"/>
            <a:ext cx="8305800" cy="369332"/>
          </a:xfrm>
          <a:prstGeom prst="rect">
            <a:avLst/>
          </a:prstGeom>
        </p:spPr>
        <p:txBody>
          <a:bodyPr wrap="square">
            <a:spAutoFit/>
          </a:bodyPr>
          <a:lstStyle/>
          <a:p>
            <a:r>
              <a:rPr lang="en-US" dirty="0" smtClean="0"/>
              <a:t>2014 https</a:t>
            </a:r>
            <a:r>
              <a:rPr lang="en-US" dirty="0"/>
              <a:t>//ondeviceresearch.com/blog/myanmar-mobile-internet-report</a:t>
            </a:r>
          </a:p>
        </p:txBody>
      </p:sp>
    </p:spTree>
    <p:extLst>
      <p:ext uri="{BB962C8B-B14F-4D97-AF65-F5344CB8AC3E}">
        <p14:creationId xmlns:p14="http://schemas.microsoft.com/office/powerpoint/2010/main" val="2869995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Example from YESC Facebook</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14400" y="990600"/>
            <a:ext cx="3200400" cy="5692447"/>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1" y="990601"/>
            <a:ext cx="3200400" cy="5692445"/>
          </a:xfrm>
          <a:prstGeom prst="rect">
            <a:avLst/>
          </a:prstGeom>
        </p:spPr>
      </p:pic>
    </p:spTree>
    <p:extLst>
      <p:ext uri="{BB962C8B-B14F-4D97-AF65-F5344CB8AC3E}">
        <p14:creationId xmlns:p14="http://schemas.microsoft.com/office/powerpoint/2010/main" val="6960111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57383" y="1923279"/>
            <a:ext cx="4580755" cy="4934721"/>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2367"/>
          <a:stretch/>
        </p:blipFill>
        <p:spPr>
          <a:xfrm>
            <a:off x="11723" y="1600200"/>
            <a:ext cx="4560277" cy="5257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200" y="67250"/>
            <a:ext cx="4467225" cy="1428750"/>
          </a:xfrm>
          <a:prstGeom prst="rect">
            <a:avLst/>
          </a:prstGeom>
        </p:spPr>
      </p:pic>
    </p:spTree>
    <p:extLst>
      <p:ext uri="{BB962C8B-B14F-4D97-AF65-F5344CB8AC3E}">
        <p14:creationId xmlns:p14="http://schemas.microsoft.com/office/powerpoint/2010/main" val="12967898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828800"/>
            <a:ext cx="9144000" cy="1371600"/>
          </a:xfrm>
          <a:solidFill>
            <a:srgbClr val="C00000"/>
          </a:solidFill>
        </p:spPr>
        <p:txBody>
          <a:bodyPr>
            <a:normAutofit/>
          </a:bodyPr>
          <a:lstStyle/>
          <a:p>
            <a:r>
              <a:rPr lang="en-US" sz="3600" dirty="0" smtClean="0">
                <a:solidFill>
                  <a:schemeClr val="bg1"/>
                </a:solidFill>
              </a:rPr>
              <a:t>Myanmar NEP</a:t>
            </a:r>
            <a:br>
              <a:rPr lang="en-US" sz="3600" dirty="0" smtClean="0">
                <a:solidFill>
                  <a:schemeClr val="bg1"/>
                </a:solidFill>
              </a:rPr>
            </a:br>
            <a:r>
              <a:rPr lang="en-US" sz="3600" dirty="0" smtClean="0">
                <a:solidFill>
                  <a:schemeClr val="bg1"/>
                </a:solidFill>
              </a:rPr>
              <a:t>Safeguards</a:t>
            </a:r>
            <a:endParaRPr lang="en-US" sz="3600" dirty="0">
              <a:solidFill>
                <a:schemeClr val="bg1"/>
              </a:solidFill>
            </a:endParaRPr>
          </a:p>
        </p:txBody>
      </p:sp>
    </p:spTree>
    <p:extLst>
      <p:ext uri="{BB962C8B-B14F-4D97-AF65-F5344CB8AC3E}">
        <p14:creationId xmlns:p14="http://schemas.microsoft.com/office/powerpoint/2010/main" val="27962072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p:cNvSpPr>
            <a:spLocks noGrp="1"/>
          </p:cNvSpPr>
          <p:nvPr>
            <p:ph type="title"/>
          </p:nvPr>
        </p:nvSpPr>
        <p:spPr>
          <a:xfrm>
            <a:off x="0" y="228600"/>
            <a:ext cx="9144000" cy="457200"/>
          </a:xfrm>
          <a:solidFill>
            <a:srgbClr val="C00000"/>
          </a:solidFill>
        </p:spPr>
        <p:txBody>
          <a:bodyPr>
            <a:normAutofit fontScale="90000"/>
          </a:bodyPr>
          <a:lstStyle/>
          <a:p>
            <a:r>
              <a:rPr lang="en-US" sz="2800" dirty="0" smtClean="0">
                <a:solidFill>
                  <a:schemeClr val="bg1"/>
                </a:solidFill>
              </a:rPr>
              <a:t>Implementing safeguards</a:t>
            </a:r>
            <a:endParaRPr lang="en-US" sz="2800" dirty="0">
              <a:solidFill>
                <a:schemeClr val="bg1"/>
              </a:solidFill>
            </a:endParaRPr>
          </a:p>
        </p:txBody>
      </p:sp>
      <p:graphicFrame>
        <p:nvGraphicFramePr>
          <p:cNvPr id="4" name="Diagram 3"/>
          <p:cNvGraphicFramePr/>
          <p:nvPr>
            <p:extLst>
              <p:ext uri="{D42A27DB-BD31-4B8C-83A1-F6EECF244321}">
                <p14:modId xmlns:p14="http://schemas.microsoft.com/office/powerpoint/2010/main" val="1144976438"/>
              </p:ext>
            </p:extLst>
          </p:nvPr>
        </p:nvGraphicFramePr>
        <p:xfrm>
          <a:off x="158435" y="1905000"/>
          <a:ext cx="8827129" cy="4555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Box 2"/>
          <p:cNvSpPr txBox="1">
            <a:spLocks noChangeArrowheads="1"/>
          </p:cNvSpPr>
          <p:nvPr/>
        </p:nvSpPr>
        <p:spPr bwMode="auto">
          <a:xfrm>
            <a:off x="228600" y="1320760"/>
            <a:ext cx="1778700" cy="109284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US" sz="2000" b="1">
                <a:solidFill>
                  <a:prstClr val="black"/>
                </a:solidFill>
                <a:ea typeface="MS Mincho" panose="02020609040205080304" pitchFamily="49" charset="-128"/>
                <a:cs typeface="Arial" panose="020B0604020202020204" pitchFamily="34" charset="0"/>
              </a:rPr>
              <a:t>PLAN SUBPROJECTS</a:t>
            </a:r>
            <a:endParaRPr lang="en-US" sz="2000">
              <a:solidFill>
                <a:prstClr val="black"/>
              </a:solidFill>
              <a:ea typeface="MS Mincho" panose="02020609040205080304" pitchFamily="49" charset="-128"/>
              <a:cs typeface="Arial" panose="020B0604020202020204" pitchFamily="34" charset="0"/>
            </a:endParaRPr>
          </a:p>
        </p:txBody>
      </p:sp>
      <p:sp>
        <p:nvSpPr>
          <p:cNvPr id="6" name="Text Box 2"/>
          <p:cNvSpPr txBox="1">
            <a:spLocks noChangeArrowheads="1"/>
          </p:cNvSpPr>
          <p:nvPr/>
        </p:nvSpPr>
        <p:spPr bwMode="auto">
          <a:xfrm>
            <a:off x="2405516" y="1346316"/>
            <a:ext cx="1791974" cy="107799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US" sz="2000" b="1" dirty="0">
                <a:solidFill>
                  <a:prstClr val="black"/>
                </a:solidFill>
                <a:ea typeface="MS Mincho" panose="02020609040205080304" pitchFamily="49" charset="-128"/>
                <a:cs typeface="Arial" panose="020B0604020202020204" pitchFamily="34" charset="0"/>
              </a:rPr>
              <a:t>SCREEN FOR E&amp;S IMPACTS</a:t>
            </a:r>
            <a:endParaRPr lang="en-US" sz="2000" dirty="0">
              <a:solidFill>
                <a:prstClr val="black"/>
              </a:solidFill>
              <a:ea typeface="MS Mincho" panose="02020609040205080304" pitchFamily="49" charset="-128"/>
              <a:cs typeface="Arial" panose="020B0604020202020204" pitchFamily="34" charset="0"/>
            </a:endParaRPr>
          </a:p>
        </p:txBody>
      </p:sp>
      <p:sp>
        <p:nvSpPr>
          <p:cNvPr id="7" name="Text Box 2"/>
          <p:cNvSpPr txBox="1">
            <a:spLocks noChangeArrowheads="1"/>
          </p:cNvSpPr>
          <p:nvPr/>
        </p:nvSpPr>
        <p:spPr bwMode="auto">
          <a:xfrm>
            <a:off x="4542610" y="1333537"/>
            <a:ext cx="2070725" cy="108007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US" sz="2000" b="1">
                <a:solidFill>
                  <a:prstClr val="black"/>
                </a:solidFill>
                <a:ea typeface="MS Mincho" panose="02020609040205080304" pitchFamily="49" charset="-128"/>
                <a:cs typeface="Arial" panose="020B0604020202020204" pitchFamily="34" charset="0"/>
              </a:rPr>
              <a:t>PREPARE MITIGATION ACTIONS</a:t>
            </a:r>
            <a:endParaRPr lang="en-US" sz="2000">
              <a:solidFill>
                <a:prstClr val="black"/>
              </a:solidFill>
              <a:ea typeface="MS Mincho" panose="02020609040205080304" pitchFamily="49" charset="-128"/>
              <a:cs typeface="Arial" panose="020B0604020202020204" pitchFamily="34" charset="0"/>
            </a:endParaRPr>
          </a:p>
        </p:txBody>
      </p:sp>
      <p:sp>
        <p:nvSpPr>
          <p:cNvPr id="8" name="Text Box 2"/>
          <p:cNvSpPr txBox="1">
            <a:spLocks noChangeArrowheads="1"/>
          </p:cNvSpPr>
          <p:nvPr/>
        </p:nvSpPr>
        <p:spPr bwMode="auto">
          <a:xfrm>
            <a:off x="6865539" y="1320761"/>
            <a:ext cx="1898165" cy="110355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US" sz="2000" b="1">
                <a:solidFill>
                  <a:prstClr val="black"/>
                </a:solidFill>
                <a:ea typeface="MS Mincho" panose="02020609040205080304" pitchFamily="49" charset="-128"/>
                <a:cs typeface="Arial" panose="020B0604020202020204" pitchFamily="34" charset="0"/>
              </a:rPr>
              <a:t>IMPLEMENT, MONITOR, REPORT</a:t>
            </a:r>
            <a:endParaRPr lang="en-US" sz="2000">
              <a:solidFill>
                <a:prstClr val="black"/>
              </a:solidFill>
              <a:ea typeface="MS Mincho" panose="02020609040205080304" pitchFamily="49" charset="-128"/>
              <a:cs typeface="Arial" panose="020B0604020202020204" pitchFamily="34" charset="0"/>
            </a:endParaRPr>
          </a:p>
        </p:txBody>
      </p:sp>
      <p:sp>
        <p:nvSpPr>
          <p:cNvPr id="9" name="Text Box 2"/>
          <p:cNvSpPr txBox="1">
            <a:spLocks noChangeArrowheads="1"/>
          </p:cNvSpPr>
          <p:nvPr/>
        </p:nvSpPr>
        <p:spPr bwMode="auto">
          <a:xfrm>
            <a:off x="228600" y="5791200"/>
            <a:ext cx="1778700" cy="51551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rot="0" vert="horz" wrap="square" lIns="91440" tIns="45720" rIns="91440" bIns="45720" anchor="t" anchorCtr="0">
            <a:noAutofit/>
          </a:bodyPr>
          <a:lstStyle/>
          <a:p>
            <a:pPr algn="ctr">
              <a:lnSpc>
                <a:spcPct val="107000"/>
              </a:lnSpc>
              <a:spcBef>
                <a:spcPts val="1200"/>
              </a:spcBef>
              <a:spcAft>
                <a:spcPts val="800"/>
              </a:spcAft>
            </a:pPr>
            <a:r>
              <a:rPr lang="en-US" sz="2000" b="1" dirty="0" smtClean="0">
                <a:solidFill>
                  <a:prstClr val="white"/>
                </a:solidFill>
                <a:ea typeface="MS Mincho" panose="02020609040205080304" pitchFamily="49" charset="-128"/>
                <a:cs typeface="Arial" panose="020B0604020202020204" pitchFamily="34" charset="0"/>
              </a:rPr>
              <a:t>WE ARE HERE</a:t>
            </a:r>
            <a:endParaRPr lang="en-US" sz="2000" dirty="0">
              <a:solidFill>
                <a:prstClr val="white"/>
              </a:solidFill>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97356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61571519"/>
              </p:ext>
            </p:extLst>
          </p:nvPr>
        </p:nvGraphicFramePr>
        <p:xfrm>
          <a:off x="685799" y="609596"/>
          <a:ext cx="8305800" cy="5943600"/>
        </p:xfrm>
        <a:graphic>
          <a:graphicData uri="http://schemas.openxmlformats.org/drawingml/2006/table">
            <a:tbl>
              <a:tblPr firstRow="1" firstCol="1" bandRow="1"/>
              <a:tblGrid>
                <a:gridCol w="796233"/>
                <a:gridCol w="5009763"/>
                <a:gridCol w="823405"/>
                <a:gridCol w="685800"/>
                <a:gridCol w="990599"/>
              </a:tblGrid>
              <a:tr h="297611">
                <a:tc>
                  <a:txBody>
                    <a:bodyPr/>
                    <a:lstStyle/>
                    <a:p>
                      <a:pPr marL="0" marR="0">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rowSpan="2">
                  <a:txBody>
                    <a:bodyPr/>
                    <a:lstStyle/>
                    <a:p>
                      <a:pPr marL="0" marR="0">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Clear</a:t>
                      </a:r>
                    </a:p>
                    <a:p>
                      <a:pPr marL="0" marR="0">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Unclear/no idea</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Township PMOs</a:t>
                      </a:r>
                    </a:p>
                  </a:txBody>
                  <a:tcPr marL="61811" marR="61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VECs</a:t>
                      </a:r>
                    </a:p>
                  </a:txBody>
                  <a:tcPr marL="61811" marR="61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Communities</a:t>
                      </a:r>
                    </a:p>
                  </a:txBody>
                  <a:tcPr marL="61811" marR="61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989">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General background of NEP</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project was financed by the World Bank Group</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What makes a village eligible for NEP off-grid SHS program</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There are three types of solar home systems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unsubsidized cost of the SHSs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Cost of each SHS after subsidization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r h="76204">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Cost of the SHSs range from 10-16% of the market price depending of the type of the SHSs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a:effectLst/>
                          <a:latin typeface="Calibri" panose="020F0502020204030204" pitchFamily="34" charset="0"/>
                          <a:ea typeface="Calibri" panose="020F0502020204030204" pitchFamily="34" charset="0"/>
                          <a:cs typeface="Times New Roman" panose="02020603050405020304" pitchFamily="18" charset="0"/>
                        </a:rPr>
                        <a:t>Capacity of each SHS type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Payment can be made in three installments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a:effectLst/>
                          <a:latin typeface="Calibri" panose="020F0502020204030204" pitchFamily="34" charset="0"/>
                          <a:ea typeface="Calibri" panose="020F0502020204030204" pitchFamily="34" charset="0"/>
                          <a:cs typeface="Times New Roman" panose="02020603050405020304" pitchFamily="18" charset="0"/>
                        </a:rPr>
                        <a:t>Payment deadlines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final installment needs to be paid when the SHSs are installed</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When the SHSs will be installed</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If the money can be reimbursed</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If the SHSs can be returned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If the SHSs can be given to households from other villages that do not qualify</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6">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Currently companies are competing at the union level through bidding process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Minimum quality guaranteed through the bidding process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It is guaranteed that the villages will receive what they paid for</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Eligible communal buildings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How many SHSs each type of communal building is eligible for</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Solar service centers will be opened at the nearest DRD office</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VECs must be formed at the eligible villages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Composition of VECs</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r h="203200">
                <a:tc gridSpan="2">
                  <a:txBody>
                    <a:bodyPr/>
                    <a:lstStyle/>
                    <a:p>
                      <a:pPr marL="0" marR="0">
                        <a:spcBef>
                          <a:spcPts val="0"/>
                        </a:spcBef>
                        <a:spcAft>
                          <a:spcPts val="12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VECS will receive maintenance training</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02060"/>
                    </a:solidFill>
                  </a:tcPr>
                </a:tc>
                <a:tc>
                  <a:txBody>
                    <a:bodyPr/>
                    <a:lstStyle/>
                    <a:p>
                      <a:pPr marL="0" marR="0">
                        <a:spcBef>
                          <a:spcPts val="0"/>
                        </a:spcBef>
                        <a:spcAft>
                          <a:spcPts val="120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a:txBody>
                    <a:bodyPr/>
                    <a:lstStyle/>
                    <a:p>
                      <a:pPr marL="0" marR="0">
                        <a:spcBef>
                          <a:spcPts val="0"/>
                        </a:spcBef>
                        <a:spcAft>
                          <a:spcPts val="12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txBody>
                  <a:tcPr marL="61811" marR="61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r>
            </a:tbl>
          </a:graphicData>
        </a:graphic>
      </p:graphicFrame>
      <p:sp>
        <p:nvSpPr>
          <p:cNvPr id="5" name="Title 3"/>
          <p:cNvSpPr>
            <a:spLocks noGrp="1"/>
          </p:cNvSpPr>
          <p:nvPr>
            <p:ph type="title"/>
          </p:nvPr>
        </p:nvSpPr>
        <p:spPr>
          <a:xfrm>
            <a:off x="11349" y="76200"/>
            <a:ext cx="9144000" cy="457200"/>
          </a:xfrm>
          <a:solidFill>
            <a:srgbClr val="C00000"/>
          </a:solidFill>
        </p:spPr>
        <p:txBody>
          <a:bodyPr>
            <a:noAutofit/>
          </a:bodyPr>
          <a:lstStyle/>
          <a:p>
            <a:r>
              <a:rPr lang="en-US" sz="2800" dirty="0" smtClean="0">
                <a:solidFill>
                  <a:schemeClr val="bg1"/>
                </a:solidFill>
              </a:rPr>
              <a:t>Off-grid communication survey: what reaches the end user?</a:t>
            </a:r>
            <a:endParaRPr lang="en-US" sz="2800" dirty="0">
              <a:solidFill>
                <a:schemeClr val="bg1"/>
              </a:solidFill>
            </a:endParaRPr>
          </a:p>
        </p:txBody>
      </p:sp>
    </p:spTree>
    <p:extLst>
      <p:ext uri="{BB962C8B-B14F-4D97-AF65-F5344CB8AC3E}">
        <p14:creationId xmlns:p14="http://schemas.microsoft.com/office/powerpoint/2010/main" val="11964577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2" cstate="print">
            <a:extLst>
              <a:ext uri="{28A0092B-C50C-407E-A947-70E740481C1C}">
                <a14:useLocalDpi xmlns:a14="http://schemas.microsoft.com/office/drawing/2010/main" val="0"/>
              </a:ext>
            </a:extLst>
          </a:blip>
          <a:srcRect/>
          <a:stretch/>
        </p:blipFill>
        <p:spPr bwMode="auto">
          <a:xfrm>
            <a:off x="1618534" y="714376"/>
            <a:ext cx="6230066" cy="5880370"/>
          </a:xfrm>
          <a:prstGeom prst="rect">
            <a:avLst/>
          </a:prstGeom>
          <a:ln>
            <a:noFill/>
          </a:ln>
          <a:extLst>
            <a:ext uri="{53640926-AAD7-44D8-BBD7-CCE9431645EC}">
              <a14:shadowObscured xmlns:a14="http://schemas.microsoft.com/office/drawing/2010/main"/>
            </a:ext>
          </a:extLst>
        </p:spPr>
      </p:pic>
      <p:sp>
        <p:nvSpPr>
          <p:cNvPr id="4" name="Text Box 2"/>
          <p:cNvSpPr txBox="1">
            <a:spLocks noChangeArrowheads="1"/>
          </p:cNvSpPr>
          <p:nvPr/>
        </p:nvSpPr>
        <p:spPr bwMode="auto">
          <a:xfrm>
            <a:off x="304801" y="714376"/>
            <a:ext cx="8534399" cy="1419223"/>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p>
            <a:pPr algn="ctr">
              <a:spcAft>
                <a:spcPts val="600"/>
              </a:spcAft>
            </a:pPr>
            <a:r>
              <a:rPr lang="en-US" sz="1400" b="1" dirty="0" smtClean="0">
                <a:solidFill>
                  <a:srgbClr val="000000"/>
                </a:solidFill>
                <a:ea typeface="MS Mincho" panose="02020609040205080304" pitchFamily="49" charset="-128"/>
                <a:cs typeface="Times New Roman" panose="02020603050405020304" pitchFamily="18" charset="0"/>
              </a:rPr>
              <a:t>Screening </a:t>
            </a:r>
            <a:r>
              <a:rPr lang="en-US" sz="1400" b="1" dirty="0">
                <a:solidFill>
                  <a:srgbClr val="000000"/>
                </a:solidFill>
                <a:ea typeface="MS Mincho" panose="02020609040205080304" pitchFamily="49" charset="-128"/>
                <a:cs typeface="Times New Roman" panose="02020603050405020304" pitchFamily="18" charset="0"/>
              </a:rPr>
              <a:t>Process:</a:t>
            </a:r>
            <a:r>
              <a:rPr lang="en-US" sz="1100" dirty="0">
                <a:solidFill>
                  <a:srgbClr val="000000"/>
                </a:solidFill>
                <a:ea typeface="MS Mincho" panose="02020609040205080304" pitchFamily="49" charset="-128"/>
                <a:cs typeface="Times New Roman" panose="02020603050405020304" pitchFamily="18" charset="0"/>
              </a:rPr>
              <a:t> </a:t>
            </a:r>
            <a:endParaRPr lang="en-US" sz="1100" dirty="0">
              <a:solidFill>
                <a:prstClr val="black"/>
              </a:solidFill>
              <a:ea typeface="MS Mincho" panose="02020609040205080304" pitchFamily="49" charset="-128"/>
              <a:cs typeface="Arial" panose="020B0604020202020204" pitchFamily="34" charset="0"/>
            </a:endParaRPr>
          </a:p>
          <a:p>
            <a:pPr algn="ctr">
              <a:spcAft>
                <a:spcPts val="600"/>
              </a:spcAft>
            </a:pPr>
            <a:r>
              <a:rPr lang="en-US" sz="1100" b="1" dirty="0" smtClean="0">
                <a:solidFill>
                  <a:srgbClr val="000000"/>
                </a:solidFill>
                <a:ea typeface="MS Mincho" panose="02020609040205080304" pitchFamily="49" charset="-128"/>
                <a:cs typeface="Arial" panose="020B0604020202020204" pitchFamily="34" charset="0"/>
              </a:rPr>
              <a:t>Procure a consultant to train the PMO on safeguards management</a:t>
            </a:r>
            <a:r>
              <a:rPr lang="en-US" sz="1100" dirty="0" smtClean="0">
                <a:solidFill>
                  <a:srgbClr val="000000"/>
                </a:solidFill>
                <a:ea typeface="MS Mincho" panose="02020609040205080304" pitchFamily="49" charset="-128"/>
                <a:cs typeface="Arial" panose="020B0604020202020204" pitchFamily="34" charset="0"/>
              </a:rPr>
              <a:t> requirements and process for cascading training and monitoring of subprojects</a:t>
            </a:r>
            <a:endParaRPr lang="en-US" sz="1100" b="1" dirty="0" smtClean="0">
              <a:solidFill>
                <a:srgbClr val="000000"/>
              </a:solidFill>
              <a:ea typeface="MS Mincho" panose="02020609040205080304" pitchFamily="49" charset="-128"/>
              <a:cs typeface="Times New Roman" panose="02020603050405020304" pitchFamily="18" charset="0"/>
            </a:endParaRPr>
          </a:p>
          <a:p>
            <a:pPr algn="ctr">
              <a:spcAft>
                <a:spcPts val="600"/>
              </a:spcAft>
            </a:pPr>
            <a:r>
              <a:rPr lang="en-US" sz="1100" b="1" dirty="0" smtClean="0">
                <a:solidFill>
                  <a:srgbClr val="000000"/>
                </a:solidFill>
                <a:ea typeface="MS Mincho" panose="02020609040205080304" pitchFamily="49" charset="-128"/>
                <a:cs typeface="Times New Roman" panose="02020603050405020304" pitchFamily="18" charset="0"/>
              </a:rPr>
              <a:t>Identify, train </a:t>
            </a:r>
            <a:r>
              <a:rPr lang="en-US" sz="1100" b="1" dirty="0">
                <a:solidFill>
                  <a:srgbClr val="000000"/>
                </a:solidFill>
                <a:ea typeface="MS Mincho" panose="02020609040205080304" pitchFamily="49" charset="-128"/>
                <a:cs typeface="Times New Roman" panose="02020603050405020304" pitchFamily="18" charset="0"/>
              </a:rPr>
              <a:t>and monitor Township Community Liaison Officers</a:t>
            </a:r>
            <a:r>
              <a:rPr lang="en-US" sz="1100" dirty="0">
                <a:solidFill>
                  <a:srgbClr val="000000"/>
                </a:solidFill>
                <a:ea typeface="MS Mincho" panose="02020609040205080304" pitchFamily="49" charset="-128"/>
                <a:cs typeface="Times New Roman" panose="02020603050405020304" pitchFamily="18" charset="0"/>
              </a:rPr>
              <a:t> </a:t>
            </a:r>
            <a:r>
              <a:rPr lang="en-US" sz="1100" dirty="0" smtClean="0">
                <a:solidFill>
                  <a:srgbClr val="000000"/>
                </a:solidFill>
                <a:ea typeface="MS Mincho" panose="02020609040205080304" pitchFamily="49" charset="-128"/>
                <a:cs typeface="Times New Roman" panose="02020603050405020304" pitchFamily="18" charset="0"/>
              </a:rPr>
              <a:t>(ideally one male and one female) to </a:t>
            </a:r>
            <a:r>
              <a:rPr lang="en-US" sz="1100" dirty="0">
                <a:solidFill>
                  <a:srgbClr val="000000"/>
                </a:solidFill>
                <a:ea typeface="MS Mincho" panose="02020609040205080304" pitchFamily="49" charset="-128"/>
                <a:cs typeface="Times New Roman" panose="02020603050405020304" pitchFamily="18" charset="0"/>
              </a:rPr>
              <a:t>ensure that they:</a:t>
            </a:r>
            <a:endParaRPr lang="en-US" sz="1100" dirty="0">
              <a:solidFill>
                <a:prstClr val="black"/>
              </a:solidFill>
              <a:ea typeface="MS Mincho" panose="02020609040205080304" pitchFamily="49" charset="-128"/>
              <a:cs typeface="Arial" panose="020B0604020202020204" pitchFamily="34" charset="0"/>
            </a:endParaRPr>
          </a:p>
          <a:p>
            <a:pPr algn="ctr">
              <a:spcAft>
                <a:spcPts val="600"/>
              </a:spcAft>
            </a:pPr>
            <a:r>
              <a:rPr lang="en-US" sz="1100" b="1" dirty="0">
                <a:solidFill>
                  <a:srgbClr val="000000"/>
                </a:solidFill>
                <a:ea typeface="MS Mincho" panose="02020609040205080304" pitchFamily="49" charset="-128"/>
                <a:cs typeface="Times New Roman" panose="02020603050405020304" pitchFamily="18" charset="0"/>
              </a:rPr>
              <a:t>Undertake screening </a:t>
            </a:r>
            <a:r>
              <a:rPr lang="en-US" sz="1100" dirty="0">
                <a:solidFill>
                  <a:srgbClr val="000000"/>
                </a:solidFill>
                <a:ea typeface="MS Mincho" panose="02020609040205080304" pitchFamily="49" charset="-128"/>
                <a:cs typeface="Times New Roman" panose="02020603050405020304" pitchFamily="18" charset="0"/>
              </a:rPr>
              <a:t>and facilitate initial village consultations; a</a:t>
            </a:r>
            <a:r>
              <a:rPr lang="en-US" sz="1100" b="1" dirty="0">
                <a:solidFill>
                  <a:srgbClr val="000000"/>
                </a:solidFill>
                <a:ea typeface="MS Mincho" panose="02020609040205080304" pitchFamily="49" charset="-128"/>
                <a:cs typeface="Times New Roman" panose="02020603050405020304" pitchFamily="18" charset="0"/>
              </a:rPr>
              <a:t>pprove screening sheets</a:t>
            </a:r>
            <a:r>
              <a:rPr lang="en-US" sz="1100" dirty="0">
                <a:solidFill>
                  <a:srgbClr val="000000"/>
                </a:solidFill>
                <a:ea typeface="MS Mincho" panose="02020609040205080304" pitchFamily="49" charset="-128"/>
                <a:cs typeface="Times New Roman" panose="02020603050405020304" pitchFamily="18" charset="0"/>
              </a:rPr>
              <a:t> and file at Township </a:t>
            </a:r>
            <a:endParaRPr lang="en-US" sz="1100" dirty="0">
              <a:solidFill>
                <a:prstClr val="black"/>
              </a:solidFill>
              <a:ea typeface="MS Mincho" panose="02020609040205080304" pitchFamily="49" charset="-128"/>
              <a:cs typeface="Arial" panose="020B0604020202020204" pitchFamily="34" charset="0"/>
            </a:endParaRPr>
          </a:p>
          <a:p>
            <a:pPr algn="ctr">
              <a:spcAft>
                <a:spcPts val="600"/>
              </a:spcAft>
            </a:pPr>
            <a:r>
              <a:rPr lang="en-US" sz="1100" b="1" dirty="0">
                <a:solidFill>
                  <a:srgbClr val="000000"/>
                </a:solidFill>
                <a:ea typeface="MS Mincho" panose="02020609040205080304" pitchFamily="49" charset="-128"/>
                <a:cs typeface="Times New Roman" panose="02020603050405020304" pitchFamily="18" charset="0"/>
              </a:rPr>
              <a:t>Ensure screening outcomes are disclosed</a:t>
            </a:r>
            <a:r>
              <a:rPr lang="en-US" sz="1100" dirty="0">
                <a:solidFill>
                  <a:srgbClr val="000000"/>
                </a:solidFill>
                <a:ea typeface="MS Mincho" panose="02020609040205080304" pitchFamily="49" charset="-128"/>
                <a:cs typeface="Times New Roman" panose="02020603050405020304" pitchFamily="18" charset="0"/>
              </a:rPr>
              <a:t> to participating VECs and households </a:t>
            </a:r>
            <a:r>
              <a:rPr lang="en-US" sz="1100" dirty="0" smtClean="0">
                <a:solidFill>
                  <a:srgbClr val="000000"/>
                </a:solidFill>
                <a:ea typeface="MS Mincho" panose="02020609040205080304" pitchFamily="49" charset="-128"/>
                <a:cs typeface="Times New Roman" panose="02020603050405020304" pitchFamily="18" charset="0"/>
              </a:rPr>
              <a:t>(opportunity </a:t>
            </a:r>
            <a:r>
              <a:rPr lang="en-US" sz="1100" dirty="0">
                <a:solidFill>
                  <a:srgbClr val="000000"/>
                </a:solidFill>
                <a:ea typeface="MS Mincho" panose="02020609040205080304" pitchFamily="49" charset="-128"/>
                <a:cs typeface="Times New Roman" panose="02020603050405020304" pitchFamily="18" charset="0"/>
              </a:rPr>
              <a:t>to address questions and concerns to </a:t>
            </a:r>
            <a:r>
              <a:rPr lang="en-US" sz="1100" dirty="0" smtClean="0">
                <a:solidFill>
                  <a:srgbClr val="000000"/>
                </a:solidFill>
                <a:ea typeface="MS Mincho" panose="02020609040205080304" pitchFamily="49" charset="-128"/>
                <a:cs typeface="Times New Roman" panose="02020603050405020304" pitchFamily="18" charset="0"/>
              </a:rPr>
              <a:t>VECs</a:t>
            </a:r>
            <a:r>
              <a:rPr lang="en-US" sz="1100" dirty="0">
                <a:solidFill>
                  <a:srgbClr val="000000"/>
                </a:solidFill>
                <a:ea typeface="MS Mincho" panose="02020609040205080304" pitchFamily="49" charset="-128"/>
                <a:cs typeface="Times New Roman" panose="02020603050405020304" pitchFamily="18" charset="0"/>
              </a:rPr>
              <a:t>).</a:t>
            </a:r>
            <a:endParaRPr lang="en-US" sz="1100" dirty="0">
              <a:solidFill>
                <a:prstClr val="black"/>
              </a:solidFill>
              <a:ea typeface="MS Mincho" panose="02020609040205080304" pitchFamily="49" charset="-128"/>
              <a:cs typeface="Arial" panose="020B0604020202020204" pitchFamily="34" charset="0"/>
            </a:endParaRPr>
          </a:p>
        </p:txBody>
      </p:sp>
      <p:sp>
        <p:nvSpPr>
          <p:cNvPr id="5" name="Text Box 2"/>
          <p:cNvSpPr txBox="1">
            <a:spLocks noChangeArrowheads="1"/>
          </p:cNvSpPr>
          <p:nvPr/>
        </p:nvSpPr>
        <p:spPr bwMode="auto">
          <a:xfrm>
            <a:off x="304801" y="2438400"/>
            <a:ext cx="8534399" cy="181106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p>
            <a:pPr algn="ctr">
              <a:spcBef>
                <a:spcPts val="600"/>
              </a:spcBef>
              <a:spcAft>
                <a:spcPts val="600"/>
              </a:spcAft>
            </a:pPr>
            <a:r>
              <a:rPr lang="en-US" sz="1400" b="1" dirty="0" smtClean="0">
                <a:solidFill>
                  <a:srgbClr val="000000"/>
                </a:solidFill>
                <a:ea typeface="MS Mincho" panose="02020609040205080304" pitchFamily="49" charset="-128"/>
                <a:cs typeface="Times New Roman" panose="02020603050405020304" pitchFamily="18" charset="0"/>
              </a:rPr>
              <a:t>Instrument </a:t>
            </a:r>
            <a:r>
              <a:rPr lang="en-US" sz="1400" b="1" dirty="0">
                <a:solidFill>
                  <a:srgbClr val="000000"/>
                </a:solidFill>
                <a:ea typeface="MS Mincho" panose="02020609040205080304" pitchFamily="49" charset="-128"/>
                <a:cs typeface="Times New Roman" panose="02020603050405020304" pitchFamily="18" charset="0"/>
              </a:rPr>
              <a:t>Preparation:</a:t>
            </a:r>
            <a:r>
              <a:rPr lang="en-US" sz="1100" dirty="0">
                <a:solidFill>
                  <a:srgbClr val="000000"/>
                </a:solidFill>
                <a:ea typeface="MS Mincho" panose="02020609040205080304" pitchFamily="49" charset="-128"/>
                <a:cs typeface="Times New Roman" panose="02020603050405020304" pitchFamily="18" charset="0"/>
              </a:rPr>
              <a:t> </a:t>
            </a:r>
            <a:endParaRPr lang="en-US" sz="1100" dirty="0">
              <a:solidFill>
                <a:prstClr val="black"/>
              </a:solidFill>
              <a:ea typeface="MS Mincho" panose="02020609040205080304" pitchFamily="49" charset="-128"/>
              <a:cs typeface="Arial" panose="020B0604020202020204" pitchFamily="34" charset="0"/>
            </a:endParaRPr>
          </a:p>
          <a:p>
            <a:pPr algn="ctr">
              <a:spcBef>
                <a:spcPts val="600"/>
              </a:spcBef>
              <a:spcAft>
                <a:spcPts val="600"/>
              </a:spcAft>
            </a:pPr>
            <a:r>
              <a:rPr lang="en-US" sz="1100" b="1" dirty="0">
                <a:solidFill>
                  <a:srgbClr val="000000"/>
                </a:solidFill>
                <a:ea typeface="MS Mincho" panose="02020609040205080304" pitchFamily="49" charset="-128"/>
                <a:cs typeface="Times New Roman" panose="02020603050405020304" pitchFamily="18" charset="0"/>
              </a:rPr>
              <a:t>Train and monitor Township Community Liaison Officers</a:t>
            </a:r>
            <a:r>
              <a:rPr lang="en-US" sz="1100" dirty="0">
                <a:solidFill>
                  <a:srgbClr val="000000"/>
                </a:solidFill>
                <a:ea typeface="MS Mincho" panose="02020609040205080304" pitchFamily="49" charset="-128"/>
                <a:cs typeface="Times New Roman" panose="02020603050405020304" pitchFamily="18" charset="0"/>
              </a:rPr>
              <a:t> to: </a:t>
            </a:r>
            <a:endParaRPr lang="en-US" sz="1100" dirty="0">
              <a:solidFill>
                <a:prstClr val="black"/>
              </a:solidFill>
              <a:ea typeface="MS Mincho" panose="02020609040205080304" pitchFamily="49" charset="-128"/>
              <a:cs typeface="Arial" panose="020B0604020202020204" pitchFamily="34" charset="0"/>
            </a:endParaRPr>
          </a:p>
          <a:p>
            <a:pPr algn="ctr">
              <a:spcBef>
                <a:spcPts val="600"/>
              </a:spcBef>
              <a:spcAft>
                <a:spcPts val="600"/>
              </a:spcAft>
            </a:pPr>
            <a:r>
              <a:rPr lang="en-US" sz="1100" b="1" dirty="0">
                <a:solidFill>
                  <a:srgbClr val="000000"/>
                </a:solidFill>
                <a:ea typeface="MS Mincho" panose="02020609040205080304" pitchFamily="49" charset="-128"/>
                <a:cs typeface="Times New Roman" panose="02020603050405020304" pitchFamily="18" charset="0"/>
              </a:rPr>
              <a:t>Process and approve all </a:t>
            </a:r>
            <a:r>
              <a:rPr lang="en-US" sz="1100" b="1" dirty="0" smtClean="0">
                <a:solidFill>
                  <a:srgbClr val="000000"/>
                </a:solidFill>
                <a:ea typeface="MS Mincho" panose="02020609040205080304" pitchFamily="49" charset="-128"/>
                <a:cs typeface="Times New Roman" panose="02020603050405020304" pitchFamily="18" charset="0"/>
              </a:rPr>
              <a:t>ECOPs, voluntary </a:t>
            </a:r>
            <a:r>
              <a:rPr lang="en-US" sz="1100" b="1" dirty="0">
                <a:solidFill>
                  <a:srgbClr val="000000"/>
                </a:solidFill>
                <a:ea typeface="MS Mincho" panose="02020609040205080304" pitchFamily="49" charset="-128"/>
                <a:cs typeface="Times New Roman" panose="02020603050405020304" pitchFamily="18" charset="0"/>
              </a:rPr>
              <a:t>land donations and Abbreviated RAPs </a:t>
            </a:r>
            <a:r>
              <a:rPr lang="en-US" sz="1100" b="1" dirty="0" smtClean="0">
                <a:solidFill>
                  <a:srgbClr val="000000"/>
                </a:solidFill>
                <a:ea typeface="MS Mincho" panose="02020609040205080304" pitchFamily="49" charset="-128"/>
                <a:cs typeface="Times New Roman" panose="02020603050405020304" pitchFamily="18" charset="0"/>
              </a:rPr>
              <a:t>(full RAPs require WB approval)</a:t>
            </a:r>
            <a:endParaRPr lang="en-US" sz="1100" dirty="0">
              <a:solidFill>
                <a:prstClr val="black"/>
              </a:solidFill>
              <a:ea typeface="MS Mincho" panose="02020609040205080304" pitchFamily="49" charset="-128"/>
              <a:cs typeface="Arial" panose="020B0604020202020204" pitchFamily="34" charset="0"/>
            </a:endParaRPr>
          </a:p>
          <a:p>
            <a:pPr algn="ctr">
              <a:spcBef>
                <a:spcPts val="600"/>
              </a:spcBef>
              <a:spcAft>
                <a:spcPts val="600"/>
              </a:spcAft>
            </a:pPr>
            <a:r>
              <a:rPr lang="en-US" sz="1100" b="1" dirty="0">
                <a:solidFill>
                  <a:srgbClr val="000000"/>
                </a:solidFill>
                <a:ea typeface="MS Mincho" panose="02020609040205080304" pitchFamily="49" charset="-128"/>
                <a:cs typeface="Times New Roman" panose="02020603050405020304" pitchFamily="18" charset="0"/>
              </a:rPr>
              <a:t>Ensure full disclosure and participation of VECs and </a:t>
            </a:r>
            <a:r>
              <a:rPr lang="en-US" sz="1100" dirty="0">
                <a:solidFill>
                  <a:srgbClr val="000000"/>
                </a:solidFill>
                <a:ea typeface="MS Mincho" panose="02020609040205080304" pitchFamily="49" charset="-128"/>
                <a:cs typeface="Times New Roman" panose="02020603050405020304" pitchFamily="18" charset="0"/>
              </a:rPr>
              <a:t>affected </a:t>
            </a:r>
            <a:r>
              <a:rPr lang="en-US" sz="1100" dirty="0" smtClean="0">
                <a:solidFill>
                  <a:srgbClr val="000000"/>
                </a:solidFill>
                <a:ea typeface="MS Mincho" panose="02020609040205080304" pitchFamily="49" charset="-128"/>
                <a:cs typeface="Times New Roman" panose="02020603050405020304" pitchFamily="18" charset="0"/>
              </a:rPr>
              <a:t>households (opportunity </a:t>
            </a:r>
            <a:r>
              <a:rPr lang="en-US" sz="1100" dirty="0">
                <a:solidFill>
                  <a:srgbClr val="000000"/>
                </a:solidFill>
                <a:ea typeface="MS Mincho" panose="02020609040205080304" pitchFamily="49" charset="-128"/>
                <a:cs typeface="Times New Roman" panose="02020603050405020304" pitchFamily="18" charset="0"/>
              </a:rPr>
              <a:t>to address questions and concerns to </a:t>
            </a:r>
            <a:r>
              <a:rPr lang="en-US" sz="1100" dirty="0" smtClean="0">
                <a:solidFill>
                  <a:srgbClr val="000000"/>
                </a:solidFill>
                <a:ea typeface="MS Mincho" panose="02020609040205080304" pitchFamily="49" charset="-128"/>
                <a:cs typeface="Times New Roman" panose="02020603050405020304" pitchFamily="18" charset="0"/>
              </a:rPr>
              <a:t>VECs</a:t>
            </a:r>
            <a:r>
              <a:rPr lang="en-US" sz="1100" dirty="0">
                <a:solidFill>
                  <a:srgbClr val="000000"/>
                </a:solidFill>
                <a:ea typeface="MS Mincho" panose="02020609040205080304" pitchFamily="49" charset="-128"/>
                <a:cs typeface="Times New Roman" panose="02020603050405020304" pitchFamily="18" charset="0"/>
              </a:rPr>
              <a:t>).</a:t>
            </a:r>
            <a:endParaRPr lang="en-US" sz="1100" dirty="0">
              <a:solidFill>
                <a:prstClr val="black"/>
              </a:solidFill>
              <a:ea typeface="MS Mincho" panose="02020609040205080304" pitchFamily="49" charset="-128"/>
              <a:cs typeface="Arial" panose="020B0604020202020204" pitchFamily="34" charset="0"/>
            </a:endParaRPr>
          </a:p>
          <a:p>
            <a:pPr algn="ctr"/>
            <a:r>
              <a:rPr lang="en-US" sz="1100" b="1" dirty="0" smtClean="0">
                <a:solidFill>
                  <a:srgbClr val="000000"/>
                </a:solidFill>
                <a:ea typeface="MS Mincho" panose="02020609040205080304" pitchFamily="49" charset="-128"/>
                <a:cs typeface="Arial" panose="020B0604020202020204" pitchFamily="34" charset="0"/>
              </a:rPr>
              <a:t>Manage </a:t>
            </a:r>
            <a:r>
              <a:rPr lang="en-US" sz="1100" b="1" dirty="0">
                <a:solidFill>
                  <a:srgbClr val="000000"/>
                </a:solidFill>
                <a:ea typeface="MS Mincho" panose="02020609040205080304" pitchFamily="49" charset="-128"/>
                <a:cs typeface="Arial" panose="020B0604020202020204" pitchFamily="34" charset="0"/>
              </a:rPr>
              <a:t>specialist </a:t>
            </a:r>
            <a:r>
              <a:rPr lang="en-US" sz="1100" b="1" dirty="0" smtClean="0">
                <a:solidFill>
                  <a:srgbClr val="000000"/>
                </a:solidFill>
                <a:ea typeface="MS Mincho" panose="02020609040205080304" pitchFamily="49" charset="-128"/>
                <a:cs typeface="Arial" panose="020B0604020202020204" pitchFamily="34" charset="0"/>
              </a:rPr>
              <a:t>consultancies:</a:t>
            </a:r>
            <a:r>
              <a:rPr lang="en-US" sz="1100" dirty="0" smtClean="0">
                <a:solidFill>
                  <a:srgbClr val="000000"/>
                </a:solidFill>
                <a:ea typeface="MS Mincho" panose="02020609040205080304" pitchFamily="49" charset="-128"/>
                <a:cs typeface="Arial" panose="020B0604020202020204" pitchFamily="34" charset="0"/>
              </a:rPr>
              <a:t> </a:t>
            </a:r>
            <a:r>
              <a:rPr lang="en-US" sz="1100" dirty="0">
                <a:solidFill>
                  <a:srgbClr val="000000"/>
                </a:solidFill>
                <a:ea typeface="MS Mincho" panose="02020609040205080304" pitchFamily="49" charset="-128"/>
                <a:cs typeface="Arial" panose="020B0604020202020204" pitchFamily="34" charset="0"/>
              </a:rPr>
              <a:t>for substantial impacts with complex scope and magnitude requirement for preparation of a full ESMP, ESIA and/or RAP will likely go beyond in-house capacity of the District PMO. </a:t>
            </a:r>
            <a:endParaRPr lang="en-US" sz="1100" dirty="0">
              <a:solidFill>
                <a:prstClr val="black"/>
              </a:solidFill>
              <a:ea typeface="MS Mincho" panose="02020609040205080304" pitchFamily="49" charset="-128"/>
              <a:cs typeface="Arial" panose="020B0604020202020204" pitchFamily="34" charset="0"/>
            </a:endParaRPr>
          </a:p>
          <a:p>
            <a:pPr algn="just">
              <a:spcBef>
                <a:spcPts val="600"/>
              </a:spcBef>
              <a:spcAft>
                <a:spcPts val="600"/>
              </a:spcAft>
            </a:pPr>
            <a:r>
              <a:rPr lang="en-US" sz="1100" dirty="0">
                <a:solidFill>
                  <a:srgbClr val="000000"/>
                </a:solidFill>
                <a:ea typeface="MS Mincho" panose="02020609040205080304" pitchFamily="49" charset="-128"/>
                <a:cs typeface="Times New Roman" panose="02020603050405020304" pitchFamily="18" charset="0"/>
              </a:rPr>
              <a:t> </a:t>
            </a:r>
            <a:endParaRPr lang="en-US" sz="1100" dirty="0">
              <a:solidFill>
                <a:prstClr val="black"/>
              </a:solidFill>
              <a:ea typeface="MS Mincho" panose="02020609040205080304" pitchFamily="49" charset="-128"/>
              <a:cs typeface="Arial" panose="020B0604020202020204" pitchFamily="34" charset="0"/>
            </a:endParaRPr>
          </a:p>
        </p:txBody>
      </p:sp>
      <p:sp>
        <p:nvSpPr>
          <p:cNvPr id="6" name="Text Box 2"/>
          <p:cNvSpPr txBox="1">
            <a:spLocks noChangeArrowheads="1"/>
          </p:cNvSpPr>
          <p:nvPr/>
        </p:nvSpPr>
        <p:spPr bwMode="auto">
          <a:xfrm>
            <a:off x="304800" y="4519612"/>
            <a:ext cx="8534399" cy="195738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rot="0" vert="horz" wrap="square" lIns="91440" tIns="45720" rIns="91440" bIns="45720" anchor="t" anchorCtr="0">
            <a:noAutofit/>
          </a:bodyPr>
          <a:lstStyle/>
          <a:p>
            <a:pPr marL="457200" algn="ctr">
              <a:spcBef>
                <a:spcPts val="600"/>
              </a:spcBef>
              <a:spcAft>
                <a:spcPts val="1200"/>
              </a:spcAft>
            </a:pPr>
            <a:r>
              <a:rPr lang="en-US" sz="1600" b="1" dirty="0" smtClean="0">
                <a:solidFill>
                  <a:srgbClr val="000000"/>
                </a:solidFill>
                <a:ea typeface="MS Mincho" panose="02020609040205080304" pitchFamily="49" charset="-128"/>
                <a:cs typeface="Times New Roman" panose="02020603050405020304" pitchFamily="18" charset="0"/>
              </a:rPr>
              <a:t>Role </a:t>
            </a:r>
            <a:r>
              <a:rPr lang="en-US" sz="1600" b="1" dirty="0">
                <a:solidFill>
                  <a:srgbClr val="000000"/>
                </a:solidFill>
                <a:ea typeface="MS Mincho" panose="02020609040205080304" pitchFamily="49" charset="-128"/>
                <a:cs typeface="Times New Roman" panose="02020603050405020304" pitchFamily="18" charset="0"/>
              </a:rPr>
              <a:t>in Stakeholder Engagement</a:t>
            </a:r>
            <a:endParaRPr lang="en-US" sz="1100" dirty="0">
              <a:solidFill>
                <a:prstClr val="black"/>
              </a:solidFill>
              <a:ea typeface="MS Mincho" panose="02020609040205080304" pitchFamily="49" charset="-128"/>
              <a:cs typeface="Arial" panose="020B0604020202020204" pitchFamily="34" charset="0"/>
            </a:endParaRPr>
          </a:p>
          <a:p>
            <a:pPr marL="457200" indent="-228600" algn="ctr"/>
            <a:r>
              <a:rPr lang="en-US" sz="1100" b="1" dirty="0">
                <a:solidFill>
                  <a:srgbClr val="000000"/>
                </a:solidFill>
                <a:ea typeface="MS Mincho" panose="02020609040205080304" pitchFamily="49" charset="-128"/>
                <a:cs typeface="Times New Roman" panose="02020603050405020304" pitchFamily="18" charset="0"/>
              </a:rPr>
              <a:t>Develop communications tools as part of a communications strategy </a:t>
            </a:r>
            <a:r>
              <a:rPr lang="en-US" sz="1100" dirty="0">
                <a:solidFill>
                  <a:srgbClr val="000000"/>
                </a:solidFill>
                <a:ea typeface="MS Mincho" panose="02020609040205080304" pitchFamily="49" charset="-128"/>
                <a:cs typeface="Times New Roman" panose="02020603050405020304" pitchFamily="18" charset="0"/>
              </a:rPr>
              <a:t>using infographics, leaflets and frequent questions and answers to be distributed, and a phone-line to the PMOs.</a:t>
            </a:r>
            <a:endParaRPr lang="en-US" sz="1100" dirty="0">
              <a:solidFill>
                <a:prstClr val="black"/>
              </a:solidFill>
              <a:ea typeface="MS Mincho" panose="02020609040205080304" pitchFamily="49" charset="-128"/>
              <a:cs typeface="Arial" panose="020B0604020202020204" pitchFamily="34" charset="0"/>
            </a:endParaRPr>
          </a:p>
          <a:p>
            <a:pPr marL="457200" indent="-228600" algn="ctr"/>
            <a:r>
              <a:rPr lang="en-US" sz="1100" b="1" dirty="0" smtClean="0">
                <a:solidFill>
                  <a:srgbClr val="000000"/>
                </a:solidFill>
                <a:ea typeface="MS Mincho" panose="02020609040205080304" pitchFamily="49" charset="-128"/>
                <a:cs typeface="Times New Roman" panose="02020603050405020304" pitchFamily="18" charset="0"/>
              </a:rPr>
              <a:t>Train </a:t>
            </a:r>
            <a:r>
              <a:rPr lang="en-US" sz="1100" b="1" dirty="0">
                <a:solidFill>
                  <a:srgbClr val="000000"/>
                </a:solidFill>
                <a:ea typeface="MS Mincho" panose="02020609040205080304" pitchFamily="49" charset="-128"/>
                <a:cs typeface="Times New Roman" panose="02020603050405020304" pitchFamily="18" charset="0"/>
              </a:rPr>
              <a:t>Township Community Liaison Officers to ensure full participation of women</a:t>
            </a:r>
            <a:r>
              <a:rPr lang="en-US" sz="1100" dirty="0">
                <a:solidFill>
                  <a:srgbClr val="000000"/>
                </a:solidFill>
                <a:ea typeface="MS Mincho" panose="02020609040205080304" pitchFamily="49" charset="-128"/>
                <a:cs typeface="Times New Roman" panose="02020603050405020304" pitchFamily="18" charset="0"/>
              </a:rPr>
              <a:t>, set a gender quota for meetings, include gender considerations in screening and instrument design </a:t>
            </a:r>
            <a:endParaRPr lang="en-US" sz="1100" dirty="0">
              <a:solidFill>
                <a:prstClr val="black"/>
              </a:solidFill>
              <a:ea typeface="MS Mincho" panose="02020609040205080304" pitchFamily="49" charset="-128"/>
              <a:cs typeface="Arial" panose="020B0604020202020204" pitchFamily="34" charset="0"/>
            </a:endParaRPr>
          </a:p>
          <a:p>
            <a:pPr marL="457200" indent="-228600" algn="ctr"/>
            <a:r>
              <a:rPr lang="en-US" sz="1100" b="1" dirty="0">
                <a:solidFill>
                  <a:srgbClr val="000000"/>
                </a:solidFill>
                <a:ea typeface="MS Mincho" panose="02020609040205080304" pitchFamily="49" charset="-128"/>
                <a:cs typeface="Times New Roman" panose="02020603050405020304" pitchFamily="18" charset="0"/>
              </a:rPr>
              <a:t>Train Township Community Liaison Officers to ensure full participation of ethnic minorities</a:t>
            </a:r>
            <a:r>
              <a:rPr lang="en-US" sz="1100" dirty="0">
                <a:solidFill>
                  <a:srgbClr val="000000"/>
                </a:solidFill>
                <a:ea typeface="MS Mincho" panose="02020609040205080304" pitchFamily="49" charset="-128"/>
                <a:cs typeface="Times New Roman" panose="02020603050405020304" pitchFamily="18" charset="0"/>
              </a:rPr>
              <a:t>, use of local languages, ethnic representation in VECs; undertake additional social assessment where fragility screening identifies significant potential for exclusion</a:t>
            </a:r>
            <a:endParaRPr lang="en-US" sz="1100" dirty="0">
              <a:solidFill>
                <a:prstClr val="black"/>
              </a:solidFill>
              <a:ea typeface="MS Mincho" panose="02020609040205080304" pitchFamily="49" charset="-128"/>
              <a:cs typeface="Arial" panose="020B0604020202020204" pitchFamily="34" charset="0"/>
            </a:endParaRPr>
          </a:p>
          <a:p>
            <a:pPr marL="457200" indent="-228600" algn="ctr"/>
            <a:r>
              <a:rPr lang="en-US" sz="1100" b="1" dirty="0">
                <a:solidFill>
                  <a:srgbClr val="000000"/>
                </a:solidFill>
                <a:ea typeface="MS Mincho" panose="02020609040205080304" pitchFamily="49" charset="-128"/>
                <a:cs typeface="Times New Roman" panose="02020603050405020304" pitchFamily="18" charset="0"/>
              </a:rPr>
              <a:t>Ensure final sub-project documentation is submitted to the District PMO </a:t>
            </a:r>
            <a:r>
              <a:rPr lang="en-US" sz="1100" dirty="0">
                <a:solidFill>
                  <a:srgbClr val="000000"/>
                </a:solidFill>
                <a:ea typeface="MS Mincho" panose="02020609040205080304" pitchFamily="49" charset="-128"/>
                <a:cs typeface="Times New Roman" panose="02020603050405020304" pitchFamily="18" charset="0"/>
              </a:rPr>
              <a:t>for approval incorporating inputs from villagers, and documenting meeting results </a:t>
            </a:r>
            <a:endParaRPr lang="en-US" sz="1100" dirty="0">
              <a:solidFill>
                <a:prstClr val="black"/>
              </a:solidFill>
              <a:ea typeface="MS Mincho" panose="02020609040205080304" pitchFamily="49" charset="-128"/>
              <a:cs typeface="Arial" panose="020B0604020202020204" pitchFamily="34" charset="0"/>
            </a:endParaRPr>
          </a:p>
        </p:txBody>
      </p:sp>
      <p:sp>
        <p:nvSpPr>
          <p:cNvPr id="7" name="Title 3"/>
          <p:cNvSpPr>
            <a:spLocks noGrp="1"/>
          </p:cNvSpPr>
          <p:nvPr>
            <p:ph type="title"/>
          </p:nvPr>
        </p:nvSpPr>
        <p:spPr>
          <a:xfrm>
            <a:off x="11349" y="152400"/>
            <a:ext cx="9144000" cy="457200"/>
          </a:xfrm>
          <a:solidFill>
            <a:srgbClr val="C00000"/>
          </a:solidFill>
        </p:spPr>
        <p:txBody>
          <a:bodyPr>
            <a:normAutofit fontScale="90000"/>
          </a:bodyPr>
          <a:lstStyle/>
          <a:p>
            <a:r>
              <a:rPr lang="en-US" sz="3600" dirty="0" smtClean="0">
                <a:solidFill>
                  <a:schemeClr val="bg1"/>
                </a:solidFill>
              </a:rPr>
              <a:t>Union/State/District PMO roles</a:t>
            </a:r>
            <a:endParaRPr lang="en-US" sz="3600" dirty="0">
              <a:solidFill>
                <a:schemeClr val="bg1"/>
              </a:solidFill>
            </a:endParaRPr>
          </a:p>
        </p:txBody>
      </p:sp>
    </p:spTree>
    <p:extLst>
      <p:ext uri="{BB962C8B-B14F-4D97-AF65-F5344CB8AC3E}">
        <p14:creationId xmlns:p14="http://schemas.microsoft.com/office/powerpoint/2010/main" val="76888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rmAutofit/>
          </a:bodyPr>
          <a:lstStyle/>
          <a:p>
            <a:r>
              <a:rPr lang="en-US" dirty="0" smtClean="0"/>
              <a:t>1. Who communicates to whom?</a:t>
            </a:r>
            <a:endParaRPr lang="en-US" dirty="0"/>
          </a:p>
        </p:txBody>
      </p:sp>
      <p:sp>
        <p:nvSpPr>
          <p:cNvPr id="3" name="Content Placeholder 2"/>
          <p:cNvSpPr>
            <a:spLocks noGrp="1"/>
          </p:cNvSpPr>
          <p:nvPr>
            <p:ph idx="1"/>
          </p:nvPr>
        </p:nvSpPr>
        <p:spPr>
          <a:xfrm>
            <a:off x="457200" y="2740966"/>
            <a:ext cx="8229600" cy="3833569"/>
          </a:xfrm>
        </p:spPr>
        <p:txBody>
          <a:bodyPr numCol="2">
            <a:normAutofit fontScale="85000" lnSpcReduction="10000"/>
          </a:bodyPr>
          <a:lstStyle/>
          <a:p>
            <a:pPr>
              <a:spcBef>
                <a:spcPts val="600"/>
              </a:spcBef>
              <a:spcAft>
                <a:spcPts val="600"/>
              </a:spcAft>
            </a:pPr>
            <a:r>
              <a:rPr lang="en-US" dirty="0" smtClean="0"/>
              <a:t>Government </a:t>
            </a:r>
            <a:r>
              <a:rPr lang="en-US" sz="2400" i="1" dirty="0" smtClean="0">
                <a:solidFill>
                  <a:schemeClr val="accent2"/>
                </a:solidFill>
              </a:rPr>
              <a:t>(MOEE, MOALI; other agencies; Union, State/Region level)</a:t>
            </a:r>
          </a:p>
          <a:p>
            <a:pPr>
              <a:spcBef>
                <a:spcPts val="600"/>
              </a:spcBef>
              <a:spcAft>
                <a:spcPts val="600"/>
              </a:spcAft>
            </a:pPr>
            <a:r>
              <a:rPr lang="en-US" dirty="0" smtClean="0"/>
              <a:t>Utilities </a:t>
            </a:r>
            <a:r>
              <a:rPr lang="en-US" sz="2400" i="1" dirty="0" smtClean="0">
                <a:solidFill>
                  <a:schemeClr val="accent2"/>
                </a:solidFill>
              </a:rPr>
              <a:t>(ESE/YESC/MESC)</a:t>
            </a:r>
          </a:p>
          <a:p>
            <a:pPr>
              <a:spcBef>
                <a:spcPts val="600"/>
              </a:spcBef>
              <a:spcAft>
                <a:spcPts val="600"/>
              </a:spcAft>
            </a:pPr>
            <a:r>
              <a:rPr lang="en-US" dirty="0" smtClean="0"/>
              <a:t>Parliament</a:t>
            </a:r>
          </a:p>
          <a:p>
            <a:pPr>
              <a:spcBef>
                <a:spcPts val="600"/>
              </a:spcBef>
              <a:spcAft>
                <a:spcPts val="600"/>
              </a:spcAft>
            </a:pPr>
            <a:r>
              <a:rPr lang="en-US" dirty="0" smtClean="0"/>
              <a:t>Companies </a:t>
            </a:r>
            <a:r>
              <a:rPr lang="en-US" sz="2400" i="1" dirty="0" smtClean="0">
                <a:solidFill>
                  <a:schemeClr val="accent2"/>
                </a:solidFill>
              </a:rPr>
              <a:t>(to manufacture, install, maintain goods and infrastructure)</a:t>
            </a:r>
          </a:p>
          <a:p>
            <a:pPr>
              <a:spcBef>
                <a:spcPts val="600"/>
              </a:spcBef>
              <a:spcAft>
                <a:spcPts val="600"/>
              </a:spcAft>
            </a:pPr>
            <a:r>
              <a:rPr lang="en-US" dirty="0" smtClean="0"/>
              <a:t>Investors &amp; finance	 institutions</a:t>
            </a:r>
          </a:p>
          <a:p>
            <a:pPr>
              <a:spcBef>
                <a:spcPts val="600"/>
              </a:spcBef>
              <a:spcAft>
                <a:spcPts val="600"/>
              </a:spcAft>
            </a:pPr>
            <a:r>
              <a:rPr lang="en-US" dirty="0" smtClean="0"/>
              <a:t>Consumers </a:t>
            </a:r>
            <a:r>
              <a:rPr lang="en-US" sz="2400" i="1" dirty="0">
                <a:solidFill>
                  <a:schemeClr val="accent2"/>
                </a:solidFill>
              </a:rPr>
              <a:t>(existing and </a:t>
            </a:r>
            <a:r>
              <a:rPr lang="en-US" sz="2400" i="1" dirty="0" smtClean="0">
                <a:solidFill>
                  <a:schemeClr val="accent2"/>
                </a:solidFill>
              </a:rPr>
              <a:t>new </a:t>
            </a:r>
            <a:r>
              <a:rPr lang="en-US" sz="2400" i="1" dirty="0">
                <a:solidFill>
                  <a:schemeClr val="accent2"/>
                </a:solidFill>
              </a:rPr>
              <a:t>households, business, </a:t>
            </a:r>
            <a:r>
              <a:rPr lang="en-US" sz="2400" i="1" dirty="0" smtClean="0">
                <a:solidFill>
                  <a:schemeClr val="accent2"/>
                </a:solidFill>
              </a:rPr>
              <a:t>government customers)</a:t>
            </a:r>
          </a:p>
          <a:p>
            <a:pPr>
              <a:spcBef>
                <a:spcPts val="600"/>
              </a:spcBef>
              <a:spcAft>
                <a:spcPts val="600"/>
              </a:spcAft>
            </a:pPr>
            <a:r>
              <a:rPr lang="en-US" dirty="0" smtClean="0"/>
              <a:t>Civil society organizations</a:t>
            </a:r>
          </a:p>
          <a:p>
            <a:pPr>
              <a:spcBef>
                <a:spcPts val="600"/>
              </a:spcBef>
              <a:spcAft>
                <a:spcPts val="600"/>
              </a:spcAft>
            </a:pPr>
            <a:r>
              <a:rPr lang="en-US" dirty="0" smtClean="0"/>
              <a:t>Media</a:t>
            </a:r>
          </a:p>
          <a:p>
            <a:pPr>
              <a:spcBef>
                <a:spcPts val="600"/>
              </a:spcBef>
              <a:spcAft>
                <a:spcPts val="600"/>
              </a:spcAft>
            </a:pPr>
            <a:r>
              <a:rPr lang="en-US" dirty="0" smtClean="0"/>
              <a:t>Development partners</a:t>
            </a:r>
          </a:p>
          <a:p>
            <a:pPr>
              <a:spcBef>
                <a:spcPts val="600"/>
              </a:spcBef>
              <a:spcAft>
                <a:spcPts val="600"/>
              </a:spcAft>
            </a:pPr>
            <a:endParaRPr lang="en-US" dirty="0"/>
          </a:p>
        </p:txBody>
      </p:sp>
      <p:sp>
        <p:nvSpPr>
          <p:cNvPr id="5" name="Rectangle 4"/>
          <p:cNvSpPr/>
          <p:nvPr/>
        </p:nvSpPr>
        <p:spPr>
          <a:xfrm>
            <a:off x="430237" y="1674167"/>
            <a:ext cx="8458200" cy="830997"/>
          </a:xfrm>
          <a:prstGeom prst="rect">
            <a:avLst/>
          </a:prstGeom>
        </p:spPr>
        <p:txBody>
          <a:bodyPr wrap="square">
            <a:spAutoFit/>
          </a:bodyPr>
          <a:lstStyle/>
          <a:p>
            <a:r>
              <a:rPr lang="en-US" sz="2400" i="1" dirty="0" smtClean="0"/>
              <a:t>Different levels of authority? Different interests? Unknown institution representatives vs. familiar individuals?</a:t>
            </a:r>
            <a:endParaRPr lang="en-US" sz="2400" i="1" dirty="0"/>
          </a:p>
        </p:txBody>
      </p:sp>
    </p:spTree>
    <p:extLst>
      <p:ext uri="{BB962C8B-B14F-4D97-AF65-F5344CB8AC3E}">
        <p14:creationId xmlns:p14="http://schemas.microsoft.com/office/powerpoint/2010/main" val="9501030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a:xfrm>
            <a:off x="0" y="609600"/>
            <a:ext cx="9144000" cy="838200"/>
          </a:xfrm>
          <a:solidFill>
            <a:srgbClr val="C00000"/>
          </a:solidFill>
        </p:spPr>
        <p:txBody>
          <a:bodyPr>
            <a:noAutofit/>
          </a:bodyPr>
          <a:lstStyle/>
          <a:p>
            <a:r>
              <a:rPr lang="en-US" sz="4000" smtClean="0">
                <a:solidFill>
                  <a:schemeClr val="bg1"/>
                </a:solidFill>
              </a:rPr>
              <a:t>Fieldwork conducted in June 2016</a:t>
            </a:r>
            <a:endParaRPr lang="en-US" sz="4000" dirty="0">
              <a:solidFill>
                <a:schemeClr val="bg1"/>
              </a:solidFill>
            </a:endParaRPr>
          </a:p>
        </p:txBody>
      </p:sp>
      <p:sp>
        <p:nvSpPr>
          <p:cNvPr id="4" name="Title 3"/>
          <p:cNvSpPr txBox="1">
            <a:spLocks/>
          </p:cNvSpPr>
          <p:nvPr/>
        </p:nvSpPr>
        <p:spPr>
          <a:xfrm>
            <a:off x="-1621" y="1828800"/>
            <a:ext cx="9144000" cy="44196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smtClean="0">
                <a:solidFill>
                  <a:prstClr val="black"/>
                </a:solidFill>
              </a:rPr>
              <a:t>Briefings and support from:</a:t>
            </a:r>
            <a:endParaRPr lang="en-US" sz="2000" dirty="0" smtClean="0">
              <a:solidFill>
                <a:prstClr val="black"/>
              </a:solidFill>
            </a:endParaRPr>
          </a:p>
          <a:p>
            <a:r>
              <a:rPr lang="en-US" sz="2000" dirty="0" err="1" smtClean="0">
                <a:solidFill>
                  <a:prstClr val="black"/>
                </a:solidFill>
              </a:rPr>
              <a:t>Lehwe</a:t>
            </a:r>
            <a:r>
              <a:rPr lang="en-US" sz="2000" dirty="0" smtClean="0">
                <a:solidFill>
                  <a:prstClr val="black"/>
                </a:solidFill>
              </a:rPr>
              <a:t> </a:t>
            </a:r>
            <a:r>
              <a:rPr lang="en-US" sz="2000" dirty="0">
                <a:solidFill>
                  <a:prstClr val="black"/>
                </a:solidFill>
              </a:rPr>
              <a:t>Township Electrification Engineering Department </a:t>
            </a:r>
          </a:p>
          <a:p>
            <a:r>
              <a:rPr lang="en-US" sz="2000" dirty="0" smtClean="0">
                <a:solidFill>
                  <a:prstClr val="black"/>
                </a:solidFill>
              </a:rPr>
              <a:t>(covering 260 </a:t>
            </a:r>
            <a:r>
              <a:rPr lang="en-US" sz="2000" dirty="0">
                <a:solidFill>
                  <a:prstClr val="black"/>
                </a:solidFill>
              </a:rPr>
              <a:t>villages with 51 </a:t>
            </a:r>
            <a:r>
              <a:rPr lang="en-US" sz="2000" dirty="0" smtClean="0">
                <a:solidFill>
                  <a:prstClr val="black"/>
                </a:solidFill>
              </a:rPr>
              <a:t>electrified)</a:t>
            </a:r>
            <a:endParaRPr lang="en-US" sz="2000" dirty="0">
              <a:solidFill>
                <a:prstClr val="black"/>
              </a:solidFill>
            </a:endParaRPr>
          </a:p>
          <a:p>
            <a:r>
              <a:rPr lang="en-US" sz="2000" dirty="0" err="1" smtClean="0">
                <a:solidFill>
                  <a:prstClr val="black"/>
                </a:solidFill>
              </a:rPr>
              <a:t>Ottaya</a:t>
            </a:r>
            <a:r>
              <a:rPr lang="en-US" sz="2000" dirty="0" smtClean="0">
                <a:solidFill>
                  <a:prstClr val="black"/>
                </a:solidFill>
              </a:rPr>
              <a:t> </a:t>
            </a:r>
            <a:r>
              <a:rPr lang="en-US" sz="2000" dirty="0">
                <a:solidFill>
                  <a:prstClr val="black"/>
                </a:solidFill>
              </a:rPr>
              <a:t>Thiri Township Electrification Engineering Department</a:t>
            </a:r>
          </a:p>
          <a:p>
            <a:r>
              <a:rPr lang="en-US" sz="2000" dirty="0" smtClean="0">
                <a:solidFill>
                  <a:prstClr val="black"/>
                </a:solidFill>
              </a:rPr>
              <a:t>(covering 44 </a:t>
            </a:r>
            <a:r>
              <a:rPr lang="en-US" sz="2000" dirty="0">
                <a:solidFill>
                  <a:prstClr val="black"/>
                </a:solidFill>
              </a:rPr>
              <a:t>villages with 29 </a:t>
            </a:r>
            <a:r>
              <a:rPr lang="en-US" sz="2000" dirty="0" smtClean="0">
                <a:solidFill>
                  <a:prstClr val="black"/>
                </a:solidFill>
              </a:rPr>
              <a:t>electrified)</a:t>
            </a:r>
            <a:endParaRPr lang="en-US" sz="2000" dirty="0">
              <a:solidFill>
                <a:prstClr val="black"/>
              </a:solidFill>
            </a:endParaRPr>
          </a:p>
          <a:p>
            <a:r>
              <a:rPr lang="en-US" sz="2000" dirty="0">
                <a:solidFill>
                  <a:prstClr val="black"/>
                </a:solidFill>
              </a:rPr>
              <a:t> </a:t>
            </a:r>
          </a:p>
          <a:p>
            <a:r>
              <a:rPr lang="en-US" sz="2000" b="1" dirty="0">
                <a:solidFill>
                  <a:prstClr val="black"/>
                </a:solidFill>
              </a:rPr>
              <a:t>VEC and </a:t>
            </a:r>
            <a:r>
              <a:rPr lang="en-US" sz="2000" b="1" dirty="0" smtClean="0">
                <a:solidFill>
                  <a:prstClr val="black"/>
                </a:solidFill>
              </a:rPr>
              <a:t>village </a:t>
            </a:r>
            <a:r>
              <a:rPr lang="en-US" sz="2000" b="1" dirty="0">
                <a:solidFill>
                  <a:prstClr val="black"/>
                </a:solidFill>
              </a:rPr>
              <a:t>m</a:t>
            </a:r>
            <a:r>
              <a:rPr lang="en-US" sz="2000" b="1" dirty="0" smtClean="0">
                <a:solidFill>
                  <a:prstClr val="black"/>
                </a:solidFill>
              </a:rPr>
              <a:t>eetings undertaken in cooperation with: </a:t>
            </a:r>
            <a:endParaRPr lang="en-US" sz="2000" b="1" dirty="0">
              <a:solidFill>
                <a:prstClr val="black"/>
              </a:solidFill>
            </a:endParaRPr>
          </a:p>
          <a:p>
            <a:r>
              <a:rPr lang="en-US" sz="2000" dirty="0" err="1">
                <a:solidFill>
                  <a:prstClr val="black"/>
                </a:solidFill>
              </a:rPr>
              <a:t>Thit</a:t>
            </a:r>
            <a:r>
              <a:rPr lang="en-US" sz="2000" dirty="0">
                <a:solidFill>
                  <a:prstClr val="black"/>
                </a:solidFill>
              </a:rPr>
              <a:t> Saint Pin </a:t>
            </a:r>
            <a:r>
              <a:rPr lang="en-US" sz="2000" dirty="0" err="1">
                <a:solidFill>
                  <a:prstClr val="black"/>
                </a:solidFill>
              </a:rPr>
              <a:t>Ut</a:t>
            </a:r>
            <a:r>
              <a:rPr lang="en-US" sz="2000" dirty="0">
                <a:solidFill>
                  <a:prstClr val="black"/>
                </a:solidFill>
              </a:rPr>
              <a:t> Village Tract, </a:t>
            </a:r>
            <a:r>
              <a:rPr lang="en-US" sz="2000" dirty="0" err="1">
                <a:solidFill>
                  <a:prstClr val="black"/>
                </a:solidFill>
              </a:rPr>
              <a:t>Bodi</a:t>
            </a:r>
            <a:r>
              <a:rPr lang="en-US" sz="2000" dirty="0">
                <a:solidFill>
                  <a:prstClr val="black"/>
                </a:solidFill>
              </a:rPr>
              <a:t> Gore Village</a:t>
            </a:r>
          </a:p>
          <a:p>
            <a:r>
              <a:rPr lang="en-US" sz="2000" dirty="0" smtClean="0">
                <a:solidFill>
                  <a:prstClr val="black"/>
                </a:solidFill>
              </a:rPr>
              <a:t>Yay </a:t>
            </a:r>
            <a:r>
              <a:rPr lang="en-US" sz="2000" dirty="0" err="1">
                <a:solidFill>
                  <a:prstClr val="black"/>
                </a:solidFill>
              </a:rPr>
              <a:t>Oe</a:t>
            </a:r>
            <a:r>
              <a:rPr lang="en-US" sz="2000" dirty="0">
                <a:solidFill>
                  <a:prstClr val="black"/>
                </a:solidFill>
              </a:rPr>
              <a:t> Sin Village in </a:t>
            </a:r>
            <a:r>
              <a:rPr lang="en-US" sz="2000" dirty="0" err="1">
                <a:solidFill>
                  <a:prstClr val="black"/>
                </a:solidFill>
              </a:rPr>
              <a:t>Lehwe</a:t>
            </a:r>
            <a:r>
              <a:rPr lang="en-US" sz="2000" dirty="0">
                <a:solidFill>
                  <a:prstClr val="black"/>
                </a:solidFill>
              </a:rPr>
              <a:t> Township</a:t>
            </a:r>
          </a:p>
          <a:p>
            <a:r>
              <a:rPr lang="en-US" sz="2000" dirty="0" err="1" smtClean="0">
                <a:solidFill>
                  <a:prstClr val="black"/>
                </a:solidFill>
              </a:rPr>
              <a:t>Pattar</a:t>
            </a:r>
            <a:r>
              <a:rPr lang="en-US" sz="2000" dirty="0" smtClean="0">
                <a:solidFill>
                  <a:prstClr val="black"/>
                </a:solidFill>
              </a:rPr>
              <a:t> </a:t>
            </a:r>
            <a:r>
              <a:rPr lang="en-US" sz="2000" dirty="0">
                <a:solidFill>
                  <a:prstClr val="black"/>
                </a:solidFill>
              </a:rPr>
              <a:t>Village, </a:t>
            </a:r>
            <a:r>
              <a:rPr lang="en-US" sz="2000" dirty="0" err="1">
                <a:solidFill>
                  <a:prstClr val="black"/>
                </a:solidFill>
              </a:rPr>
              <a:t>Shar</a:t>
            </a:r>
            <a:r>
              <a:rPr lang="en-US" sz="2000" dirty="0">
                <a:solidFill>
                  <a:prstClr val="black"/>
                </a:solidFill>
              </a:rPr>
              <a:t> </a:t>
            </a:r>
            <a:r>
              <a:rPr lang="en-US" sz="2000" dirty="0" err="1">
                <a:solidFill>
                  <a:prstClr val="black"/>
                </a:solidFill>
              </a:rPr>
              <a:t>Kyaung</a:t>
            </a:r>
            <a:r>
              <a:rPr lang="en-US" sz="2000" dirty="0">
                <a:solidFill>
                  <a:prstClr val="black"/>
                </a:solidFill>
              </a:rPr>
              <a:t> Village Tract</a:t>
            </a:r>
          </a:p>
          <a:p>
            <a:r>
              <a:rPr lang="en-US" sz="2000" dirty="0" err="1" smtClean="0">
                <a:solidFill>
                  <a:prstClr val="black"/>
                </a:solidFill>
              </a:rPr>
              <a:t>Mee</a:t>
            </a:r>
            <a:r>
              <a:rPr lang="en-US" sz="2000" dirty="0" smtClean="0">
                <a:solidFill>
                  <a:prstClr val="black"/>
                </a:solidFill>
              </a:rPr>
              <a:t> </a:t>
            </a:r>
            <a:r>
              <a:rPr lang="en-US" sz="2000" dirty="0" err="1">
                <a:solidFill>
                  <a:prstClr val="black"/>
                </a:solidFill>
              </a:rPr>
              <a:t>Laung</a:t>
            </a:r>
            <a:r>
              <a:rPr lang="en-US" sz="2000" dirty="0">
                <a:solidFill>
                  <a:prstClr val="black"/>
                </a:solidFill>
              </a:rPr>
              <a:t> Gone </a:t>
            </a:r>
            <a:r>
              <a:rPr lang="en-US" sz="2000" dirty="0" smtClean="0">
                <a:solidFill>
                  <a:prstClr val="black"/>
                </a:solidFill>
              </a:rPr>
              <a:t>Village (under </a:t>
            </a:r>
            <a:r>
              <a:rPr lang="en-US" sz="2000" dirty="0">
                <a:solidFill>
                  <a:prstClr val="black"/>
                </a:solidFill>
              </a:rPr>
              <a:t>phase one of </a:t>
            </a:r>
            <a:r>
              <a:rPr lang="en-US" sz="2000" dirty="0" smtClean="0">
                <a:solidFill>
                  <a:prstClr val="black"/>
                </a:solidFill>
              </a:rPr>
              <a:t>NEP)</a:t>
            </a:r>
            <a:endParaRPr lang="en-US" sz="2000" dirty="0">
              <a:solidFill>
                <a:prstClr val="black"/>
              </a:solidFill>
            </a:endParaRPr>
          </a:p>
          <a:p>
            <a:r>
              <a:rPr lang="en-US" sz="2000" dirty="0" smtClean="0">
                <a:solidFill>
                  <a:prstClr val="black"/>
                </a:solidFill>
              </a:rPr>
              <a:t>Off-Grid Villages </a:t>
            </a:r>
            <a:r>
              <a:rPr lang="en-US" sz="2000" dirty="0">
                <a:solidFill>
                  <a:prstClr val="black"/>
                </a:solidFill>
              </a:rPr>
              <a:t>in </a:t>
            </a:r>
            <a:r>
              <a:rPr lang="en-US" sz="2000" dirty="0" err="1">
                <a:solidFill>
                  <a:prstClr val="black"/>
                </a:solidFill>
              </a:rPr>
              <a:t>Pantanaw</a:t>
            </a:r>
            <a:r>
              <a:rPr lang="en-US" sz="2000" dirty="0">
                <a:solidFill>
                  <a:prstClr val="black"/>
                </a:solidFill>
              </a:rPr>
              <a:t> township in </a:t>
            </a:r>
            <a:r>
              <a:rPr lang="en-US" sz="2000" dirty="0" err="1">
                <a:solidFill>
                  <a:prstClr val="black"/>
                </a:solidFill>
              </a:rPr>
              <a:t>Ayeyarwaddy</a:t>
            </a:r>
            <a:r>
              <a:rPr lang="en-US" sz="2000" dirty="0">
                <a:solidFill>
                  <a:prstClr val="black"/>
                </a:solidFill>
              </a:rPr>
              <a:t> Region </a:t>
            </a:r>
          </a:p>
          <a:p>
            <a:r>
              <a:rPr lang="en-US" sz="2000" dirty="0" smtClean="0">
                <a:solidFill>
                  <a:prstClr val="black"/>
                </a:solidFill>
              </a:rPr>
              <a:t>Off-Grid Villages in </a:t>
            </a:r>
            <a:r>
              <a:rPr lang="en-US" sz="2000" dirty="0" err="1" smtClean="0">
                <a:solidFill>
                  <a:prstClr val="black"/>
                </a:solidFill>
              </a:rPr>
              <a:t>Hpa</a:t>
            </a:r>
            <a:r>
              <a:rPr lang="en-US" sz="2000" dirty="0" smtClean="0">
                <a:solidFill>
                  <a:prstClr val="black"/>
                </a:solidFill>
              </a:rPr>
              <a:t> </a:t>
            </a:r>
            <a:r>
              <a:rPr lang="en-US" sz="2000" dirty="0">
                <a:solidFill>
                  <a:prstClr val="black"/>
                </a:solidFill>
              </a:rPr>
              <a:t>An township in </a:t>
            </a:r>
            <a:r>
              <a:rPr lang="en-US" sz="2000" dirty="0" err="1">
                <a:solidFill>
                  <a:prstClr val="black"/>
                </a:solidFill>
              </a:rPr>
              <a:t>Kayin</a:t>
            </a:r>
            <a:r>
              <a:rPr lang="en-US" sz="2000" dirty="0">
                <a:solidFill>
                  <a:prstClr val="black"/>
                </a:solidFill>
              </a:rPr>
              <a:t> </a:t>
            </a:r>
            <a:r>
              <a:rPr lang="en-US" sz="2000" dirty="0" smtClean="0">
                <a:solidFill>
                  <a:prstClr val="black"/>
                </a:solidFill>
              </a:rPr>
              <a:t>State </a:t>
            </a:r>
            <a:endParaRPr lang="en-US" sz="2000" dirty="0">
              <a:solidFill>
                <a:prstClr val="black"/>
              </a:solidFill>
            </a:endParaRPr>
          </a:p>
        </p:txBody>
      </p:sp>
    </p:spTree>
    <p:extLst>
      <p:ext uri="{BB962C8B-B14F-4D97-AF65-F5344CB8AC3E}">
        <p14:creationId xmlns:p14="http://schemas.microsoft.com/office/powerpoint/2010/main" val="23698217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639762"/>
          </a:xfrm>
          <a:solidFill>
            <a:srgbClr val="C00000"/>
          </a:solidFill>
        </p:spPr>
        <p:txBody>
          <a:bodyPr>
            <a:normAutofit fontScale="90000"/>
          </a:bodyPr>
          <a:lstStyle/>
          <a:p>
            <a:r>
              <a:rPr lang="en-US" sz="3600" dirty="0" smtClean="0">
                <a:solidFill>
                  <a:schemeClr val="bg1"/>
                </a:solidFill>
              </a:rPr>
              <a:t>Fieldwork findings: off-grid component</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fontScale="85000" lnSpcReduction="10000"/>
          </a:bodyPr>
          <a:lstStyle/>
          <a:p>
            <a:pPr>
              <a:spcAft>
                <a:spcPts val="1200"/>
              </a:spcAft>
            </a:pPr>
            <a:r>
              <a:rPr lang="en-US" sz="2000" b="1" dirty="0" smtClean="0"/>
              <a:t>Non-participating communities in remote areas: </a:t>
            </a:r>
            <a:r>
              <a:rPr lang="en-US" sz="2000" dirty="0" smtClean="0"/>
              <a:t>remote area communities and autonomous groups lacking trust in government programs resulting in as high as 60% of households choosing not to participate in the SHS program. This is intensified by the fact that households had to make payments a year before they start receiving the SHSs. </a:t>
            </a:r>
          </a:p>
          <a:p>
            <a:pPr>
              <a:spcAft>
                <a:spcPts val="1200"/>
              </a:spcAft>
            </a:pPr>
            <a:r>
              <a:rPr lang="en-US" sz="2000" b="1" dirty="0" smtClean="0"/>
              <a:t>Better (but poorer quality) market options: </a:t>
            </a:r>
            <a:r>
              <a:rPr lang="en-US" sz="2000" dirty="0" smtClean="0"/>
              <a:t>Currently, private companies travel to villages and sell SHSs with deferred payments. While the SHSs are of less quality compared to what NEP off-grid program provides, households prefer to buy the SHSs from the private companies as they get the SHSs instantly but could make the payments in a year. </a:t>
            </a:r>
          </a:p>
          <a:p>
            <a:pPr>
              <a:spcAft>
                <a:spcPts val="1200"/>
              </a:spcAft>
            </a:pPr>
            <a:r>
              <a:rPr lang="en-US" sz="2000" b="1" dirty="0" smtClean="0"/>
              <a:t>Ineligible villages participating: </a:t>
            </a:r>
            <a:r>
              <a:rPr lang="en-US" sz="2000" dirty="0" smtClean="0"/>
              <a:t>We found that villages in </a:t>
            </a:r>
            <a:r>
              <a:rPr lang="en-US" sz="2000" dirty="0" err="1" smtClean="0"/>
              <a:t>Hpa</a:t>
            </a:r>
            <a:r>
              <a:rPr lang="en-US" sz="2000" dirty="0" smtClean="0"/>
              <a:t> An district were able to participate in the SHS program</a:t>
            </a:r>
            <a:r>
              <a:rPr lang="en-US" sz="2000" dirty="0"/>
              <a:t> </a:t>
            </a:r>
            <a:r>
              <a:rPr lang="en-US" sz="2000" dirty="0" smtClean="0"/>
              <a:t>but were also expected to receive grid electrification in less than two years. They appeared to have been selected to replace the eligible villages that chose not to participate. </a:t>
            </a:r>
          </a:p>
          <a:p>
            <a:pPr>
              <a:spcAft>
                <a:spcPts val="1200"/>
              </a:spcAft>
            </a:pPr>
            <a:r>
              <a:rPr lang="en-US" sz="2000" b="1" dirty="0" smtClean="0"/>
              <a:t>Poor unable to afford installments: </a:t>
            </a:r>
            <a:r>
              <a:rPr lang="en-US" sz="2000" dirty="0" smtClean="0"/>
              <a:t>The poorest households in villages pointed out that they would have been able to participate in the program if there were more than three installments and if the installments were collected during the times they have money in hand (</a:t>
            </a:r>
            <a:r>
              <a:rPr lang="en-US" sz="2000" dirty="0" err="1" smtClean="0"/>
              <a:t>ie</a:t>
            </a:r>
            <a:r>
              <a:rPr lang="en-US" sz="2000" dirty="0" smtClean="0"/>
              <a:t>. wages paid for seasonal agricultural work). </a:t>
            </a:r>
            <a:endParaRPr lang="en-US" sz="2000" dirty="0"/>
          </a:p>
        </p:txBody>
      </p:sp>
    </p:spTree>
    <p:extLst>
      <p:ext uri="{BB962C8B-B14F-4D97-AF65-F5344CB8AC3E}">
        <p14:creationId xmlns:p14="http://schemas.microsoft.com/office/powerpoint/2010/main" val="12025406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563562"/>
          </a:xfrm>
          <a:solidFill>
            <a:srgbClr val="C00000"/>
          </a:solidFill>
        </p:spPr>
        <p:txBody>
          <a:bodyPr>
            <a:normAutofit fontScale="90000"/>
          </a:bodyPr>
          <a:lstStyle/>
          <a:p>
            <a:r>
              <a:rPr lang="en-US" sz="3600" dirty="0">
                <a:solidFill>
                  <a:schemeClr val="bg1"/>
                </a:solidFill>
              </a:rPr>
              <a:t>F</a:t>
            </a:r>
            <a:r>
              <a:rPr lang="en-US" sz="3600" dirty="0" smtClean="0">
                <a:solidFill>
                  <a:schemeClr val="bg1"/>
                </a:solidFill>
              </a:rPr>
              <a:t>ieldwork findings: Off-grid stakeholder engagement</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fontScale="85000" lnSpcReduction="10000"/>
          </a:bodyPr>
          <a:lstStyle/>
          <a:p>
            <a:pPr>
              <a:spcAft>
                <a:spcPts val="1200"/>
              </a:spcAft>
            </a:pPr>
            <a:r>
              <a:rPr lang="en-US" sz="2000" b="1" dirty="0" smtClean="0"/>
              <a:t>Some DRD </a:t>
            </a:r>
            <a:r>
              <a:rPr lang="en-US" sz="2000" b="1" dirty="0"/>
              <a:t>township offices received more time to engage stakeholders than </a:t>
            </a:r>
            <a:r>
              <a:rPr lang="en-US" sz="2000" b="1" dirty="0" smtClean="0"/>
              <a:t>others </a:t>
            </a:r>
            <a:r>
              <a:rPr lang="en-US" sz="2000" dirty="0" smtClean="0"/>
              <a:t>depending on the distance of the township DRD office to the district DRD office. Additionally, </a:t>
            </a:r>
            <a:r>
              <a:rPr lang="en-US" sz="2000" dirty="0" err="1" smtClean="0"/>
              <a:t>Pantanaw</a:t>
            </a:r>
            <a:r>
              <a:rPr lang="en-US" sz="2000" dirty="0"/>
              <a:t> </a:t>
            </a:r>
            <a:r>
              <a:rPr lang="en-US" sz="2000" dirty="0" smtClean="0"/>
              <a:t>DRD township office had to engage over 70 villages while </a:t>
            </a:r>
            <a:r>
              <a:rPr lang="en-US" sz="2000" dirty="0" err="1" smtClean="0"/>
              <a:t>Hpa</a:t>
            </a:r>
            <a:r>
              <a:rPr lang="en-US" sz="2000" dirty="0" smtClean="0"/>
              <a:t> An DRD township office had to engage over 20 villages within a month. </a:t>
            </a:r>
          </a:p>
          <a:p>
            <a:pPr>
              <a:spcAft>
                <a:spcPts val="1200"/>
              </a:spcAft>
            </a:pPr>
            <a:r>
              <a:rPr lang="en-US" sz="2000" b="1" dirty="0" smtClean="0"/>
              <a:t>Lack of direct engagement causing distrust among households: </a:t>
            </a:r>
            <a:r>
              <a:rPr lang="en-US" sz="2000" dirty="0" smtClean="0"/>
              <a:t>In </a:t>
            </a:r>
            <a:r>
              <a:rPr lang="en-US" sz="2000" dirty="0" err="1" smtClean="0"/>
              <a:t>Pantanaw</a:t>
            </a:r>
            <a:r>
              <a:rPr lang="en-US" sz="2000" dirty="0" smtClean="0"/>
              <a:t> Township, because the timeframe was too tight, the township office asked the village heads and secretaries to come to the township office. Then they were provided explanation about the SHS program and given the SHS pamphlet. Afterwards, the village heads and secretaries formed VECs amongst themselves (sometimes without engaging the whole village) and then distributed the pamphlets. </a:t>
            </a:r>
          </a:p>
          <a:p>
            <a:pPr>
              <a:spcAft>
                <a:spcPts val="1200"/>
              </a:spcAft>
            </a:pPr>
            <a:r>
              <a:rPr lang="en-US" sz="2000" b="1" dirty="0" smtClean="0"/>
              <a:t>Delays getting SHSs and lack of follow-up information causing disputes over down-payments with VECs: </a:t>
            </a:r>
            <a:r>
              <a:rPr lang="en-US" sz="2000" dirty="0" smtClean="0"/>
              <a:t>since it has been over a few months and the households are not receiving the SHSs, the VEC members are facing animosity from participating households. </a:t>
            </a:r>
          </a:p>
          <a:p>
            <a:pPr>
              <a:spcAft>
                <a:spcPts val="1200"/>
              </a:spcAft>
            </a:pPr>
            <a:r>
              <a:rPr lang="en-US" sz="2000" b="1" dirty="0" smtClean="0"/>
              <a:t>Autonomous groups discouraging participation: </a:t>
            </a:r>
            <a:r>
              <a:rPr lang="en-US" sz="2000" dirty="0" smtClean="0"/>
              <a:t>In </a:t>
            </a:r>
            <a:r>
              <a:rPr lang="en-US" sz="2000" dirty="0" err="1" smtClean="0"/>
              <a:t>Hpa</a:t>
            </a:r>
            <a:r>
              <a:rPr lang="en-US" sz="2000" dirty="0" smtClean="0"/>
              <a:t> An Township, </a:t>
            </a:r>
            <a:r>
              <a:rPr lang="en-US" sz="2000" dirty="0"/>
              <a:t>the armed ethnic group </a:t>
            </a:r>
            <a:r>
              <a:rPr lang="en-US" sz="2000" dirty="0" smtClean="0"/>
              <a:t>told villages that they control not to participate, since they were not given enough information on when they will receive the SHSs.</a:t>
            </a:r>
          </a:p>
        </p:txBody>
      </p:sp>
    </p:spTree>
    <p:extLst>
      <p:ext uri="{BB962C8B-B14F-4D97-AF65-F5344CB8AC3E}">
        <p14:creationId xmlns:p14="http://schemas.microsoft.com/office/powerpoint/2010/main" val="32266838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50838"/>
            <a:ext cx="9144000" cy="639762"/>
          </a:xfrm>
          <a:solidFill>
            <a:srgbClr val="C00000"/>
          </a:solidFill>
        </p:spPr>
        <p:txBody>
          <a:bodyPr>
            <a:normAutofit fontScale="90000"/>
          </a:bodyPr>
          <a:lstStyle/>
          <a:p>
            <a:r>
              <a:rPr lang="en-US" sz="3600" dirty="0" smtClean="0">
                <a:solidFill>
                  <a:schemeClr val="bg1"/>
                </a:solidFill>
              </a:rPr>
              <a:t>Fieldwork findings: On-grid stakeholder engagement</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a:bodyPr>
          <a:lstStyle/>
          <a:p>
            <a:pPr>
              <a:spcAft>
                <a:spcPts val="1200"/>
              </a:spcAft>
            </a:pPr>
            <a:r>
              <a:rPr lang="en-US" sz="2000" b="1" dirty="0" smtClean="0"/>
              <a:t>The higher the number of households that participate in the very beginning, the higher the electrification rate </a:t>
            </a:r>
            <a:r>
              <a:rPr lang="en-US" sz="2000" dirty="0" smtClean="0"/>
              <a:t>of the village as there are more households to share the costs. Therefore, effective stakeholder engagement is an important factor in increasing electrification rate. </a:t>
            </a:r>
          </a:p>
          <a:p>
            <a:pPr>
              <a:spcAft>
                <a:spcPts val="1200"/>
              </a:spcAft>
            </a:pPr>
            <a:r>
              <a:rPr lang="en-US" sz="2000" b="1" dirty="0" smtClean="0"/>
              <a:t>Complications from miscommunication about project development overburden the VECs: </a:t>
            </a:r>
            <a:r>
              <a:rPr lang="en-US" sz="2000" dirty="0" smtClean="0"/>
              <a:t>currently stakeholder engagement is performed by the VECs. We did not find cases where the VECs left out certain households in the initial community engagements</a:t>
            </a:r>
            <a:r>
              <a:rPr lang="en-US" sz="2000" dirty="0"/>
              <a:t> </a:t>
            </a:r>
            <a:r>
              <a:rPr lang="en-US" sz="2000" dirty="0" smtClean="0"/>
              <a:t>but some households discontinued participation and could not get a refund on installments </a:t>
            </a:r>
          </a:p>
        </p:txBody>
      </p:sp>
    </p:spTree>
    <p:extLst>
      <p:ext uri="{BB962C8B-B14F-4D97-AF65-F5344CB8AC3E}">
        <p14:creationId xmlns:p14="http://schemas.microsoft.com/office/powerpoint/2010/main" val="18138158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487362"/>
          </a:xfrm>
          <a:solidFill>
            <a:srgbClr val="C00000"/>
          </a:solidFill>
        </p:spPr>
        <p:txBody>
          <a:bodyPr>
            <a:normAutofit fontScale="90000"/>
          </a:bodyPr>
          <a:lstStyle/>
          <a:p>
            <a:r>
              <a:rPr lang="en-US" sz="3600" dirty="0" smtClean="0">
                <a:solidFill>
                  <a:schemeClr val="bg1"/>
                </a:solidFill>
              </a:rPr>
              <a:t>Fieldwork findings: feedback mechanism</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a:bodyPr>
          <a:lstStyle/>
          <a:p>
            <a:pPr>
              <a:spcAft>
                <a:spcPts val="1200"/>
              </a:spcAft>
            </a:pPr>
            <a:r>
              <a:rPr lang="en-US" sz="2000" b="1" dirty="0" smtClean="0"/>
              <a:t>Communities commonly contact VECs and township offices for grievances:</a:t>
            </a:r>
            <a:r>
              <a:rPr lang="en-US" sz="2000" dirty="0" smtClean="0"/>
              <a:t> There is no record keeping system for the grievances received. Additionally, no formal protocol is in place on how to handle grievances with certain severity. </a:t>
            </a:r>
          </a:p>
          <a:p>
            <a:pPr>
              <a:spcAft>
                <a:spcPts val="1200"/>
              </a:spcAft>
            </a:pPr>
            <a:r>
              <a:rPr lang="en-US" sz="2000" dirty="0" smtClean="0"/>
              <a:t>Common channels of grievances are </a:t>
            </a:r>
            <a:r>
              <a:rPr lang="en-US" sz="2000" b="1" dirty="0" smtClean="0"/>
              <a:t>face to face interaction and calling the township offices</a:t>
            </a:r>
            <a:r>
              <a:rPr lang="en-US" sz="2000" dirty="0" smtClean="0"/>
              <a:t>. </a:t>
            </a:r>
            <a:endParaRPr lang="en-US" sz="2000" dirty="0"/>
          </a:p>
          <a:p>
            <a:pPr>
              <a:spcAft>
                <a:spcPts val="1200"/>
              </a:spcAft>
            </a:pPr>
            <a:r>
              <a:rPr lang="en-US" sz="2000" dirty="0" smtClean="0"/>
              <a:t>Grievances received at </a:t>
            </a:r>
            <a:r>
              <a:rPr lang="en-US" sz="2000" b="1" dirty="0" smtClean="0"/>
              <a:t>district and union levels are from powerful stakeholders</a:t>
            </a:r>
            <a:r>
              <a:rPr lang="en-US" sz="2000" dirty="0" smtClean="0"/>
              <a:t> such as political parties. These grievances are usually solved by directors from the respective ministry. </a:t>
            </a:r>
          </a:p>
          <a:p>
            <a:pPr>
              <a:spcAft>
                <a:spcPts val="1200"/>
              </a:spcAft>
            </a:pPr>
            <a:r>
              <a:rPr lang="en-US" sz="2000" dirty="0" smtClean="0"/>
              <a:t>Grievances related to </a:t>
            </a:r>
            <a:r>
              <a:rPr lang="en-US" sz="2000" b="1" dirty="0" smtClean="0"/>
              <a:t>service disruption are solved in a matter of hours </a:t>
            </a:r>
            <a:r>
              <a:rPr lang="en-US" sz="2000" dirty="0" smtClean="0"/>
              <a:t>usually. </a:t>
            </a:r>
          </a:p>
        </p:txBody>
      </p:sp>
    </p:spTree>
    <p:extLst>
      <p:ext uri="{BB962C8B-B14F-4D97-AF65-F5344CB8AC3E}">
        <p14:creationId xmlns:p14="http://schemas.microsoft.com/office/powerpoint/2010/main" val="16612887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563562"/>
          </a:xfrm>
          <a:solidFill>
            <a:srgbClr val="C00000"/>
          </a:solidFill>
        </p:spPr>
        <p:txBody>
          <a:bodyPr>
            <a:normAutofit fontScale="90000"/>
          </a:bodyPr>
          <a:lstStyle/>
          <a:p>
            <a:r>
              <a:rPr lang="en-US" sz="3600" dirty="0" smtClean="0">
                <a:solidFill>
                  <a:schemeClr val="bg1"/>
                </a:solidFill>
              </a:rPr>
              <a:t>Fieldwork findings: Village Electrification Committees</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fontScale="92500" lnSpcReduction="10000"/>
          </a:bodyPr>
          <a:lstStyle/>
          <a:p>
            <a:pPr>
              <a:spcAft>
                <a:spcPts val="1200"/>
              </a:spcAft>
            </a:pPr>
            <a:r>
              <a:rPr lang="en-US" sz="2000" dirty="0" smtClean="0"/>
              <a:t>Most villages are aware that formation of VECs is necessary to receive electrification either in on-grid or off-grid manner. </a:t>
            </a:r>
          </a:p>
          <a:p>
            <a:pPr>
              <a:spcAft>
                <a:spcPts val="1200"/>
              </a:spcAft>
            </a:pPr>
            <a:r>
              <a:rPr lang="en-US" sz="2000" dirty="0" smtClean="0"/>
              <a:t>Most of the VEC members are respected and usually educated male members of the communities. We only found a couple of villages where females also participate as VEC members. </a:t>
            </a:r>
          </a:p>
          <a:p>
            <a:pPr>
              <a:spcAft>
                <a:spcPts val="1200"/>
              </a:spcAft>
            </a:pPr>
            <a:r>
              <a:rPr lang="en-US" sz="2000" dirty="0" smtClean="0"/>
              <a:t>While there are requirements that the VEC members should be middle aged and are respected in the communities, there is no formal requirements for female and ethnic minority participation in VECs. </a:t>
            </a:r>
          </a:p>
          <a:p>
            <a:pPr>
              <a:spcAft>
                <a:spcPts val="1200"/>
              </a:spcAft>
            </a:pPr>
            <a:r>
              <a:rPr lang="en-US" sz="2000" dirty="0" smtClean="0"/>
              <a:t>Typically, females do not participate in VECs because the VEC members have to be available 24/7 and need to travel long distances. However, communities agree that females can participate in VECs by managing finances. </a:t>
            </a:r>
          </a:p>
          <a:p>
            <a:pPr>
              <a:spcAft>
                <a:spcPts val="1200"/>
              </a:spcAft>
            </a:pPr>
            <a:r>
              <a:rPr lang="en-US" sz="2000" dirty="0" smtClean="0"/>
              <a:t>In general, being a VEC member is very exhausting and can cause disruptions to the members’ livelihoods. We repeatedly observed that certain VEC members had to leave their work as required to carry out the duties assigned. </a:t>
            </a:r>
          </a:p>
        </p:txBody>
      </p:sp>
    </p:spTree>
    <p:extLst>
      <p:ext uri="{BB962C8B-B14F-4D97-AF65-F5344CB8AC3E}">
        <p14:creationId xmlns:p14="http://schemas.microsoft.com/office/powerpoint/2010/main" val="7681691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792162"/>
          </a:xfrm>
          <a:solidFill>
            <a:srgbClr val="C00000"/>
          </a:solidFill>
        </p:spPr>
        <p:txBody>
          <a:bodyPr>
            <a:normAutofit/>
          </a:bodyPr>
          <a:lstStyle/>
          <a:p>
            <a:r>
              <a:rPr lang="en-US" sz="3600" dirty="0" smtClean="0">
                <a:solidFill>
                  <a:schemeClr val="bg1"/>
                </a:solidFill>
              </a:rPr>
              <a:t>Fieldwork findings: land acquisition</a:t>
            </a:r>
            <a:endParaRPr lang="en-US" sz="3600" dirty="0">
              <a:solidFill>
                <a:schemeClr val="bg1"/>
              </a:solidFill>
            </a:endParaRPr>
          </a:p>
        </p:txBody>
      </p:sp>
      <p:sp>
        <p:nvSpPr>
          <p:cNvPr id="5" name="Content Placeholder 4"/>
          <p:cNvSpPr>
            <a:spLocks noGrp="1"/>
          </p:cNvSpPr>
          <p:nvPr>
            <p:ph idx="1"/>
          </p:nvPr>
        </p:nvSpPr>
        <p:spPr>
          <a:xfrm>
            <a:off x="457200" y="1143000"/>
            <a:ext cx="8229600" cy="4983163"/>
          </a:xfrm>
        </p:spPr>
        <p:txBody>
          <a:bodyPr>
            <a:normAutofit/>
          </a:bodyPr>
          <a:lstStyle/>
          <a:p>
            <a:pPr>
              <a:spcAft>
                <a:spcPts val="1200"/>
              </a:spcAft>
            </a:pPr>
            <a:r>
              <a:rPr lang="en-US" sz="2000" dirty="0" smtClean="0"/>
              <a:t>In general, since electrification projects only require </a:t>
            </a:r>
            <a:r>
              <a:rPr lang="en-US" sz="2000" b="1" dirty="0" smtClean="0"/>
              <a:t>insignificant donation of land</a:t>
            </a:r>
            <a:r>
              <a:rPr lang="en-US" sz="2000" dirty="0" smtClean="0"/>
              <a:t>, people are willing to donate. </a:t>
            </a:r>
          </a:p>
          <a:p>
            <a:pPr>
              <a:spcAft>
                <a:spcPts val="1200"/>
              </a:spcAft>
            </a:pPr>
            <a:r>
              <a:rPr lang="en-US" sz="2000" dirty="0" smtClean="0"/>
              <a:t>VLDs are performed in a formal meeting with the respective township office, the PAPs and the township statistics office. </a:t>
            </a:r>
            <a:r>
              <a:rPr lang="en-US" sz="2000" b="1" dirty="0" smtClean="0"/>
              <a:t>Land donations are carefully recorded</a:t>
            </a:r>
            <a:r>
              <a:rPr lang="en-US" sz="2000" dirty="0" smtClean="0"/>
              <a:t>. </a:t>
            </a:r>
          </a:p>
          <a:p>
            <a:pPr>
              <a:spcAft>
                <a:spcPts val="1200"/>
              </a:spcAft>
            </a:pPr>
            <a:r>
              <a:rPr lang="en-US" sz="2000" dirty="0" smtClean="0"/>
              <a:t>In cases where compensation is required, the respective township offices </a:t>
            </a:r>
            <a:r>
              <a:rPr lang="en-US" sz="2000" b="1" dirty="0" smtClean="0"/>
              <a:t>keep a record of the compensations</a:t>
            </a:r>
            <a:r>
              <a:rPr lang="en-US" sz="2000" dirty="0" smtClean="0"/>
              <a:t>. </a:t>
            </a:r>
            <a:endParaRPr lang="en-US" sz="2000" dirty="0"/>
          </a:p>
          <a:p>
            <a:pPr>
              <a:spcAft>
                <a:spcPts val="1200"/>
              </a:spcAft>
            </a:pPr>
            <a:r>
              <a:rPr lang="en-US" sz="2000" dirty="0" smtClean="0"/>
              <a:t>We found that in certain villages, </a:t>
            </a:r>
            <a:r>
              <a:rPr lang="en-US" sz="2000" b="1" dirty="0" smtClean="0"/>
              <a:t>households that donated land did not receive electrification as they were not able to pay for their share </a:t>
            </a:r>
            <a:r>
              <a:rPr lang="en-US" sz="2000" dirty="0" smtClean="0"/>
              <a:t>of the village distribution lines. </a:t>
            </a:r>
          </a:p>
        </p:txBody>
      </p:sp>
    </p:spTree>
    <p:extLst>
      <p:ext uri="{BB962C8B-B14F-4D97-AF65-F5344CB8AC3E}">
        <p14:creationId xmlns:p14="http://schemas.microsoft.com/office/powerpoint/2010/main" val="15239992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438"/>
            <a:ext cx="9144000" cy="487362"/>
          </a:xfrm>
          <a:solidFill>
            <a:srgbClr val="C00000"/>
          </a:solidFill>
        </p:spPr>
        <p:txBody>
          <a:bodyPr>
            <a:noAutofit/>
          </a:bodyPr>
          <a:lstStyle/>
          <a:p>
            <a:r>
              <a:rPr lang="en-US" sz="2800" dirty="0" smtClean="0">
                <a:solidFill>
                  <a:schemeClr val="bg1"/>
                </a:solidFill>
              </a:rPr>
              <a:t>Next Steps: training materials</a:t>
            </a:r>
            <a:endParaRPr lang="en-US" sz="2800" dirty="0">
              <a:solidFill>
                <a:schemeClr val="bg1"/>
              </a:solidFill>
            </a:endParaRPr>
          </a:p>
        </p:txBody>
      </p:sp>
      <p:sp>
        <p:nvSpPr>
          <p:cNvPr id="5" name="TextBox 4"/>
          <p:cNvSpPr txBox="1"/>
          <p:nvPr/>
        </p:nvSpPr>
        <p:spPr>
          <a:xfrm>
            <a:off x="228600" y="3352800"/>
            <a:ext cx="8686800" cy="203132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STAKEHOLDER ENGAGEMENT PRACTICE NOTE </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Stakeholder Mapping Tools and Engagement Timeline</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Community </a:t>
            </a:r>
            <a:r>
              <a:rPr lang="en-US" altLang="en-US" b="1" dirty="0">
                <a:solidFill>
                  <a:srgbClr val="000000"/>
                </a:solidFill>
                <a:ea typeface="Calibri" panose="020F0502020204030204" pitchFamily="34" charset="0"/>
                <a:cs typeface="Times New Roman" panose="02020603050405020304" pitchFamily="18" charset="0"/>
              </a:rPr>
              <a:t>Meeting </a:t>
            </a:r>
            <a:r>
              <a:rPr lang="en-US" altLang="en-US" b="1" dirty="0" smtClean="0">
                <a:solidFill>
                  <a:srgbClr val="000000"/>
                </a:solidFill>
                <a:ea typeface="Calibri" panose="020F0502020204030204" pitchFamily="34" charset="0"/>
                <a:cs typeface="Times New Roman" panose="02020603050405020304" pitchFamily="18" charset="0"/>
              </a:rPr>
              <a:t>Rules </a:t>
            </a:r>
            <a:r>
              <a:rPr lang="en-US" altLang="en-US" b="1" dirty="0">
                <a:solidFill>
                  <a:srgbClr val="000000"/>
                </a:solidFill>
                <a:ea typeface="Calibri" panose="020F0502020204030204" pitchFamily="34" charset="0"/>
                <a:cs typeface="Times New Roman" panose="02020603050405020304" pitchFamily="18" charset="0"/>
              </a:rPr>
              <a:t>(Preparation, Implementation, </a:t>
            </a:r>
            <a:r>
              <a:rPr lang="en-US" altLang="en-US" b="1" dirty="0" smtClean="0">
                <a:solidFill>
                  <a:srgbClr val="000000"/>
                </a:solidFill>
                <a:ea typeface="Calibri" panose="020F0502020204030204" pitchFamily="34" charset="0"/>
                <a:cs typeface="Times New Roman" panose="02020603050405020304" pitchFamily="18" charset="0"/>
              </a:rPr>
              <a:t>Social </a:t>
            </a:r>
            <a:r>
              <a:rPr lang="en-US" altLang="en-US" b="1" dirty="0">
                <a:solidFill>
                  <a:srgbClr val="000000"/>
                </a:solidFill>
                <a:ea typeface="Calibri" panose="020F0502020204030204" pitchFamily="34" charset="0"/>
                <a:cs typeface="Times New Roman" panose="02020603050405020304" pitchFamily="18" charset="0"/>
              </a:rPr>
              <a:t>Audit</a:t>
            </a:r>
            <a:r>
              <a:rPr lang="en-US" altLang="en-US" b="1" dirty="0" smtClean="0">
                <a:solidFill>
                  <a:srgbClr val="000000"/>
                </a:solidFill>
                <a:ea typeface="Calibri" panose="020F0502020204030204" pitchFamily="34" charset="0"/>
                <a:cs typeface="Times New Roman" panose="02020603050405020304" pitchFamily="18" charset="0"/>
              </a:rPr>
              <a:t>)</a:t>
            </a:r>
            <a:endParaRPr lang="en-US" altLang="en-US" b="1" dirty="0">
              <a:solidFill>
                <a:srgbClr val="000000"/>
              </a:solidFill>
              <a:ea typeface="Calibri" panose="020F0502020204030204" pitchFamily="34" charset="0"/>
              <a:cs typeface="Times New Roman" panose="02020603050405020304" pitchFamily="18" charset="0"/>
            </a:endParaRP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Example communications materials</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Feedback and complaints mechanism</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Village Electrification Committee formation, functions, and responsibilities  </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Participatory </a:t>
            </a:r>
            <a:r>
              <a:rPr lang="en-US" altLang="en-US" b="1" dirty="0">
                <a:solidFill>
                  <a:srgbClr val="000000"/>
                </a:solidFill>
                <a:ea typeface="Calibri" panose="020F0502020204030204" pitchFamily="34" charset="0"/>
                <a:cs typeface="Times New Roman" panose="02020603050405020304" pitchFamily="18" charset="0"/>
              </a:rPr>
              <a:t>Social Assessment </a:t>
            </a:r>
            <a:r>
              <a:rPr lang="en-US" altLang="en-US" b="1" dirty="0" smtClean="0">
                <a:solidFill>
                  <a:srgbClr val="000000"/>
                </a:solidFill>
                <a:ea typeface="Calibri" panose="020F0502020204030204" pitchFamily="34" charset="0"/>
                <a:cs typeface="Times New Roman" panose="02020603050405020304" pitchFamily="18" charset="0"/>
              </a:rPr>
              <a:t>(village stats, wealth ranking, seasonal calendar, finances)</a:t>
            </a:r>
            <a:endParaRPr lang="en-US" altLang="en-US" dirty="0">
              <a:solidFill>
                <a:prstClr val="black"/>
              </a:solidFill>
            </a:endParaRPr>
          </a:p>
        </p:txBody>
      </p:sp>
      <p:sp>
        <p:nvSpPr>
          <p:cNvPr id="7" name="TextBox 6"/>
          <p:cNvSpPr txBox="1"/>
          <p:nvPr/>
        </p:nvSpPr>
        <p:spPr>
          <a:xfrm>
            <a:off x="381000" y="1490385"/>
            <a:ext cx="830580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eaLnBrk="0" fontAlgn="base" hangingPunct="0">
              <a:spcBef>
                <a:spcPct val="0"/>
              </a:spcBef>
              <a:spcAft>
                <a:spcPct val="0"/>
              </a:spcAft>
              <a:tabLst>
                <a:tab pos="5937250" algn="r"/>
              </a:tabLst>
            </a:pPr>
            <a:r>
              <a:rPr lang="en-US" altLang="en-US" b="1" dirty="0">
                <a:solidFill>
                  <a:srgbClr val="000000"/>
                </a:solidFill>
                <a:ea typeface="Calibri" panose="020F0502020204030204" pitchFamily="34" charset="0"/>
                <a:cs typeface="Times New Roman" panose="02020603050405020304" pitchFamily="18" charset="0"/>
              </a:rPr>
              <a:t>ESMF </a:t>
            </a:r>
            <a:r>
              <a:rPr lang="en-US" altLang="en-US" b="1" dirty="0" smtClean="0">
                <a:solidFill>
                  <a:srgbClr val="000000"/>
                </a:solidFill>
                <a:ea typeface="Calibri" panose="020F0502020204030204" pitchFamily="34" charset="0"/>
                <a:cs typeface="Times New Roman" panose="02020603050405020304" pitchFamily="18" charset="0"/>
              </a:rPr>
              <a:t>10-PAGER</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Distils key requirements of Environmental and Social Management Framework</a:t>
            </a:r>
            <a:endParaRPr lang="en-US" altLang="en-US" dirty="0" smtClean="0">
              <a:solidFill>
                <a:prstClr val="black"/>
              </a:solidFill>
            </a:endParaRP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Planning, Screening,</a:t>
            </a:r>
            <a:r>
              <a:rPr lang="en-US" altLang="en-US" b="1" dirty="0">
                <a:solidFill>
                  <a:srgbClr val="000000"/>
                </a:solidFill>
                <a:ea typeface="Calibri" panose="020F0502020204030204" pitchFamily="34" charset="0"/>
                <a:cs typeface="Times New Roman" panose="02020603050405020304" pitchFamily="18" charset="0"/>
              </a:rPr>
              <a:t> </a:t>
            </a:r>
            <a:r>
              <a:rPr lang="en-US" altLang="en-US" b="1" dirty="0" smtClean="0">
                <a:solidFill>
                  <a:srgbClr val="000000"/>
                </a:solidFill>
                <a:ea typeface="Calibri" panose="020F0502020204030204" pitchFamily="34" charset="0"/>
                <a:cs typeface="Times New Roman" panose="02020603050405020304" pitchFamily="18" charset="0"/>
              </a:rPr>
              <a:t>Mitigation, Monitoring</a:t>
            </a:r>
          </a:p>
          <a:p>
            <a:pPr algn="ctr" eaLnBrk="0" fontAlgn="base" hangingPunct="0">
              <a:spcBef>
                <a:spcPct val="0"/>
              </a:spcBef>
              <a:spcAft>
                <a:spcPct val="0"/>
              </a:spcAft>
              <a:tabLst>
                <a:tab pos="5937250" algn="r"/>
              </a:tabLst>
            </a:pPr>
            <a:r>
              <a:rPr lang="en-US" altLang="en-US" b="1" dirty="0" smtClean="0">
                <a:solidFill>
                  <a:srgbClr val="000000"/>
                </a:solidFill>
                <a:ea typeface="Calibri" panose="020F0502020204030204" pitchFamily="34" charset="0"/>
                <a:cs typeface="Times New Roman" panose="02020603050405020304" pitchFamily="18" charset="0"/>
              </a:rPr>
              <a:t>Forms and templates (demonstrated evidence)</a:t>
            </a:r>
          </a:p>
        </p:txBody>
      </p:sp>
      <p:sp>
        <p:nvSpPr>
          <p:cNvPr id="8" name="Title 1"/>
          <p:cNvSpPr txBox="1">
            <a:spLocks/>
          </p:cNvSpPr>
          <p:nvPr/>
        </p:nvSpPr>
        <p:spPr>
          <a:xfrm>
            <a:off x="0" y="2895600"/>
            <a:ext cx="9144000" cy="3349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400" b="1" dirty="0" smtClean="0">
                <a:solidFill>
                  <a:srgbClr val="C00000"/>
                </a:solidFill>
              </a:rPr>
              <a:t>Linked to</a:t>
            </a:r>
            <a:endParaRPr lang="en-US" sz="1400" b="1" dirty="0">
              <a:solidFill>
                <a:srgbClr val="C00000"/>
              </a:solidFill>
            </a:endParaRPr>
          </a:p>
        </p:txBody>
      </p:sp>
      <p:sp>
        <p:nvSpPr>
          <p:cNvPr id="9" name="Title 1"/>
          <p:cNvSpPr txBox="1">
            <a:spLocks/>
          </p:cNvSpPr>
          <p:nvPr/>
        </p:nvSpPr>
        <p:spPr>
          <a:xfrm>
            <a:off x="0" y="914400"/>
            <a:ext cx="9144000" cy="3349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400" b="1" dirty="0" smtClean="0">
                <a:solidFill>
                  <a:srgbClr val="C00000"/>
                </a:solidFill>
              </a:rPr>
              <a:t>Fieldwork in Off-Grid and On-Grid communities (June 2016) informing development of key training materials:</a:t>
            </a:r>
            <a:endParaRPr lang="en-US" sz="1400" b="1" dirty="0">
              <a:solidFill>
                <a:srgbClr val="C00000"/>
              </a:solidFill>
            </a:endParaRPr>
          </a:p>
        </p:txBody>
      </p:sp>
      <p:sp>
        <p:nvSpPr>
          <p:cNvPr id="10" name="Title 1"/>
          <p:cNvSpPr txBox="1">
            <a:spLocks/>
          </p:cNvSpPr>
          <p:nvPr/>
        </p:nvSpPr>
        <p:spPr>
          <a:xfrm>
            <a:off x="0" y="5867400"/>
            <a:ext cx="9144000" cy="3349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285750" indent="-285750">
              <a:buFont typeface="Arial" panose="020B0604020202020204" pitchFamily="34" charset="0"/>
              <a:buChar char="•"/>
            </a:pPr>
            <a:r>
              <a:rPr lang="en-US" sz="2400" dirty="0" smtClean="0">
                <a:solidFill>
                  <a:srgbClr val="C00000"/>
                </a:solidFill>
              </a:rPr>
              <a:t>These have been drafted and now require translation and review </a:t>
            </a:r>
          </a:p>
          <a:p>
            <a:pPr marL="285750" indent="-285750">
              <a:buFont typeface="Arial" panose="020B0604020202020204" pitchFamily="34" charset="0"/>
              <a:buChar char="•"/>
            </a:pPr>
            <a:r>
              <a:rPr lang="en-US" sz="2400" dirty="0" smtClean="0">
                <a:solidFill>
                  <a:srgbClr val="C00000"/>
                </a:solidFill>
              </a:rPr>
              <a:t>Management consultant to develop and implement training plan</a:t>
            </a:r>
            <a:endParaRPr lang="en-US" sz="2400" dirty="0">
              <a:solidFill>
                <a:srgbClr val="C00000"/>
              </a:solidFill>
            </a:endParaRPr>
          </a:p>
        </p:txBody>
      </p:sp>
    </p:spTree>
    <p:extLst>
      <p:ext uri="{BB962C8B-B14F-4D97-AF65-F5344CB8AC3E}">
        <p14:creationId xmlns:p14="http://schemas.microsoft.com/office/powerpoint/2010/main" val="1502923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a:xfrm>
            <a:off x="0" y="21077"/>
            <a:ext cx="9144000" cy="457200"/>
          </a:xfrm>
          <a:solidFill>
            <a:srgbClr val="C00000"/>
          </a:solidFill>
        </p:spPr>
        <p:txBody>
          <a:bodyPr>
            <a:normAutofit fontScale="90000"/>
          </a:bodyPr>
          <a:lstStyle/>
          <a:p>
            <a:r>
              <a:rPr lang="en-US" sz="3600" dirty="0" smtClean="0">
                <a:solidFill>
                  <a:schemeClr val="bg1"/>
                </a:solidFill>
              </a:rPr>
              <a:t>Next steps: solutions for vulnerable households</a:t>
            </a:r>
            <a:endParaRPr lang="en-US" sz="3600" dirty="0">
              <a:solidFill>
                <a:schemeClr val="bg1"/>
              </a:solidFill>
            </a:endParaRPr>
          </a:p>
        </p:txBody>
      </p:sp>
      <p:sp>
        <p:nvSpPr>
          <p:cNvPr id="14" name="Rectangle 13"/>
          <p:cNvSpPr/>
          <p:nvPr/>
        </p:nvSpPr>
        <p:spPr>
          <a:xfrm>
            <a:off x="9169400" y="4355004"/>
            <a:ext cx="6461852" cy="635751"/>
          </a:xfrm>
          <a:prstGeom prst="rect">
            <a:avLst/>
          </a:prstGeom>
        </p:spPr>
        <p:txBody>
          <a:bodyPr wrap="square">
            <a:spAutoFit/>
          </a:bodyPr>
          <a:lstStyle/>
          <a:p>
            <a:pPr algn="just">
              <a:lnSpc>
                <a:spcPct val="107000"/>
              </a:lnSpc>
            </a:pPr>
            <a:endParaRPr lang="en-US" sz="1100" b="1" dirty="0">
              <a:solidFill>
                <a:srgbClr val="C00000"/>
              </a:solidFill>
              <a:ea typeface="MS Mincho" panose="02020609040205080304" pitchFamily="49" charset="-128"/>
              <a:cs typeface="Arial" panose="020B0604020202020204" pitchFamily="34" charset="0"/>
            </a:endParaRPr>
          </a:p>
          <a:p>
            <a:pPr algn="just">
              <a:lnSpc>
                <a:spcPct val="107000"/>
              </a:lnSpc>
            </a:pPr>
            <a:endParaRPr lang="en-US" sz="1100" b="1" dirty="0" smtClean="0">
              <a:solidFill>
                <a:srgbClr val="C00000"/>
              </a:solidFill>
              <a:ea typeface="MS Mincho" panose="02020609040205080304" pitchFamily="49" charset="-128"/>
              <a:cs typeface="Arial" panose="020B0604020202020204" pitchFamily="34" charset="0"/>
            </a:endParaRPr>
          </a:p>
          <a:p>
            <a:pPr algn="just">
              <a:lnSpc>
                <a:spcPct val="107000"/>
              </a:lnSpc>
            </a:pPr>
            <a:endParaRPr lang="en-US" sz="1100" b="1" dirty="0" smtClean="0">
              <a:solidFill>
                <a:srgbClr val="C00000"/>
              </a:solidFill>
              <a:ea typeface="MS Mincho" panose="02020609040205080304" pitchFamily="49" charset="-128"/>
              <a:cs typeface="Arial" panose="020B0604020202020204" pitchFamily="34" charset="0"/>
            </a:endParaRPr>
          </a:p>
        </p:txBody>
      </p:sp>
      <p:sp>
        <p:nvSpPr>
          <p:cNvPr id="15" name="TextBox 14"/>
          <p:cNvSpPr txBox="1"/>
          <p:nvPr/>
        </p:nvSpPr>
        <p:spPr>
          <a:xfrm>
            <a:off x="0" y="533400"/>
            <a:ext cx="9144000" cy="707886"/>
          </a:xfrm>
          <a:prstGeom prst="rect">
            <a:avLst/>
          </a:prstGeom>
          <a:noFill/>
        </p:spPr>
        <p:txBody>
          <a:bodyPr wrap="square" rtlCol="0">
            <a:spAutoFit/>
          </a:bodyPr>
          <a:lstStyle/>
          <a:p>
            <a:pPr algn="ctr" eaLnBrk="0" fontAlgn="base" hangingPunct="0">
              <a:spcBef>
                <a:spcPct val="0"/>
              </a:spcBef>
              <a:spcAft>
                <a:spcPct val="0"/>
              </a:spcAft>
              <a:tabLst>
                <a:tab pos="5937250" algn="r"/>
              </a:tabLst>
            </a:pPr>
            <a:r>
              <a:rPr lang="en-US" altLang="en-US" sz="2000" dirty="0" smtClean="0">
                <a:solidFill>
                  <a:srgbClr val="000000"/>
                </a:solidFill>
                <a:ea typeface="Calibri" panose="020F0502020204030204" pitchFamily="34" charset="0"/>
                <a:cs typeface="Times New Roman" panose="02020603050405020304" pitchFamily="18" charset="0"/>
              </a:rPr>
              <a:t>Bank-executed TA underway</a:t>
            </a:r>
          </a:p>
          <a:p>
            <a:pPr algn="ctr" eaLnBrk="0" fontAlgn="base" hangingPunct="0">
              <a:spcBef>
                <a:spcPct val="0"/>
              </a:spcBef>
              <a:spcAft>
                <a:spcPct val="0"/>
              </a:spcAft>
              <a:tabLst>
                <a:tab pos="5937250" algn="r"/>
              </a:tabLst>
            </a:pPr>
            <a:r>
              <a:rPr lang="en-US" altLang="en-US" sz="2000" dirty="0" smtClean="0">
                <a:solidFill>
                  <a:srgbClr val="000000"/>
                </a:solidFill>
                <a:ea typeface="Calibri" panose="020F0502020204030204" pitchFamily="34" charset="0"/>
                <a:cs typeface="Times New Roman" panose="02020603050405020304" pitchFamily="18" charset="0"/>
              </a:rPr>
              <a:t>Outputs: manual tailored toward financial management solutions for the poor </a:t>
            </a:r>
          </a:p>
        </p:txBody>
      </p:sp>
      <p:sp>
        <p:nvSpPr>
          <p:cNvPr id="16" name="TextBox 15"/>
          <p:cNvSpPr txBox="1"/>
          <p:nvPr/>
        </p:nvSpPr>
        <p:spPr>
          <a:xfrm>
            <a:off x="0" y="1397651"/>
            <a:ext cx="9144000" cy="157414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lnSpc>
                <a:spcPct val="107000"/>
              </a:lnSpc>
            </a:pPr>
            <a:r>
              <a:rPr lang="en-US" b="1" dirty="0" smtClean="0">
                <a:solidFill>
                  <a:srgbClr val="002060"/>
                </a:solidFill>
                <a:ea typeface="MS Mincho" panose="02020609040205080304" pitchFamily="49" charset="-128"/>
                <a:cs typeface="Arial" panose="020B0604020202020204" pitchFamily="34" charset="0"/>
              </a:rPr>
              <a:t>POTENTIAL COMMUNITY-DRIVEN SOLUTIONS: </a:t>
            </a:r>
            <a:endParaRPr lang="en-US" b="1" dirty="0">
              <a:solidFill>
                <a:srgbClr val="002060"/>
              </a:solidFill>
              <a:ea typeface="MS Mincho" panose="02020609040205080304" pitchFamily="49" charset="-128"/>
              <a:cs typeface="Arial" panose="020B0604020202020204" pitchFamily="34" charset="0"/>
            </a:endParaRPr>
          </a:p>
          <a:p>
            <a:pPr marL="285750" indent="-285750">
              <a:lnSpc>
                <a:spcPct val="107000"/>
              </a:lnSpc>
              <a:buFont typeface="Arial" panose="020B0604020202020204" pitchFamily="34" charset="0"/>
              <a:buChar char="•"/>
            </a:pPr>
            <a:r>
              <a:rPr lang="en-US" b="1" dirty="0">
                <a:solidFill>
                  <a:srgbClr val="002060"/>
                </a:solidFill>
                <a:ea typeface="MS Mincho" panose="02020609040205080304" pitchFamily="49" charset="-128"/>
                <a:cs typeface="Arial" panose="020B0604020202020204" pitchFamily="34" charset="0"/>
              </a:rPr>
              <a:t>Internal village </a:t>
            </a:r>
            <a:r>
              <a:rPr lang="en-US" b="1" dirty="0" smtClean="0">
                <a:solidFill>
                  <a:srgbClr val="002060"/>
                </a:solidFill>
                <a:ea typeface="MS Mincho" panose="02020609040205080304" pitchFamily="49" charset="-128"/>
                <a:cs typeface="Arial" panose="020B0604020202020204" pitchFamily="34" charset="0"/>
              </a:rPr>
              <a:t>cross-subsidization: </a:t>
            </a:r>
            <a:r>
              <a:rPr lang="en-US" dirty="0">
                <a:solidFill>
                  <a:srgbClr val="002060"/>
                </a:solidFill>
                <a:ea typeface="MS Mincho" panose="02020609040205080304" pitchFamily="49" charset="-128"/>
                <a:cs typeface="Arial" panose="020B0604020202020204" pitchFamily="34" charset="0"/>
              </a:rPr>
              <a:t>wealthy households pay more and get paid back as more households participate</a:t>
            </a:r>
          </a:p>
          <a:p>
            <a:pPr marL="285750" indent="-285750">
              <a:lnSpc>
                <a:spcPct val="107000"/>
              </a:lnSpc>
              <a:buFont typeface="Arial" panose="020B0604020202020204" pitchFamily="34" charset="0"/>
              <a:buChar char="•"/>
            </a:pPr>
            <a:r>
              <a:rPr lang="en-US" b="1" dirty="0" smtClean="0">
                <a:solidFill>
                  <a:srgbClr val="002060"/>
                </a:solidFill>
                <a:ea typeface="MS Mincho" panose="02020609040205080304" pitchFamily="49" charset="-128"/>
                <a:cs typeface="Arial" panose="020B0604020202020204" pitchFamily="34" charset="0"/>
              </a:rPr>
              <a:t>Community loans: </a:t>
            </a:r>
            <a:r>
              <a:rPr lang="en-US" dirty="0">
                <a:solidFill>
                  <a:srgbClr val="002060"/>
                </a:solidFill>
                <a:ea typeface="MS Mincho" panose="02020609040205080304" pitchFamily="49" charset="-128"/>
                <a:cs typeface="Arial" panose="020B0604020202020204" pitchFamily="34" charset="0"/>
              </a:rPr>
              <a:t>wealthy </a:t>
            </a:r>
            <a:r>
              <a:rPr lang="en-US" dirty="0" smtClean="0">
                <a:solidFill>
                  <a:srgbClr val="002060"/>
                </a:solidFill>
                <a:ea typeface="MS Mincho" panose="02020609040205080304" pitchFamily="49" charset="-128"/>
                <a:cs typeface="Arial" panose="020B0604020202020204" pitchFamily="34" charset="0"/>
              </a:rPr>
              <a:t>households, banks, or private sector </a:t>
            </a:r>
            <a:r>
              <a:rPr lang="en-US" dirty="0">
                <a:solidFill>
                  <a:srgbClr val="002060"/>
                </a:solidFill>
                <a:ea typeface="MS Mincho" panose="02020609040205080304" pitchFamily="49" charset="-128"/>
                <a:cs typeface="Arial" panose="020B0604020202020204" pitchFamily="34" charset="0"/>
              </a:rPr>
              <a:t>finance poor households </a:t>
            </a:r>
            <a:r>
              <a:rPr lang="en-US" dirty="0" smtClean="0">
                <a:solidFill>
                  <a:srgbClr val="002060"/>
                </a:solidFill>
                <a:ea typeface="MS Mincho" panose="02020609040205080304" pitchFamily="49" charset="-128"/>
                <a:cs typeface="Arial" panose="020B0604020202020204" pitchFamily="34" charset="0"/>
              </a:rPr>
              <a:t>with </a:t>
            </a:r>
            <a:r>
              <a:rPr lang="en-US" dirty="0">
                <a:solidFill>
                  <a:srgbClr val="002060"/>
                </a:solidFill>
                <a:ea typeface="MS Mincho" panose="02020609040205080304" pitchFamily="49" charset="-128"/>
                <a:cs typeface="Arial" panose="020B0604020202020204" pitchFamily="34" charset="0"/>
              </a:rPr>
              <a:t>assets as </a:t>
            </a:r>
            <a:r>
              <a:rPr lang="en-US" dirty="0" smtClean="0">
                <a:solidFill>
                  <a:srgbClr val="002060"/>
                </a:solidFill>
                <a:ea typeface="MS Mincho" panose="02020609040205080304" pitchFamily="49" charset="-128"/>
                <a:cs typeface="Arial" panose="020B0604020202020204" pitchFamily="34" charset="0"/>
              </a:rPr>
              <a:t>collateral</a:t>
            </a:r>
            <a:endParaRPr lang="en-US" dirty="0">
              <a:solidFill>
                <a:srgbClr val="002060"/>
              </a:solidFill>
              <a:ea typeface="MS Mincho" panose="02020609040205080304" pitchFamily="49" charset="-128"/>
              <a:cs typeface="Arial" panose="020B0604020202020204" pitchFamily="34" charset="0"/>
            </a:endParaRPr>
          </a:p>
        </p:txBody>
      </p:sp>
      <p:sp>
        <p:nvSpPr>
          <p:cNvPr id="17" name="TextBox 16"/>
          <p:cNvSpPr txBox="1"/>
          <p:nvPr/>
        </p:nvSpPr>
        <p:spPr>
          <a:xfrm>
            <a:off x="0" y="3239595"/>
            <a:ext cx="9144000" cy="156100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lnSpc>
                <a:spcPct val="107000"/>
              </a:lnSpc>
            </a:pPr>
            <a:r>
              <a:rPr lang="en-US" b="1" dirty="0" smtClean="0">
                <a:solidFill>
                  <a:srgbClr val="002060"/>
                </a:solidFill>
                <a:ea typeface="MS Mincho" panose="02020609040205080304" pitchFamily="49" charset="-128"/>
                <a:cs typeface="Arial" panose="020B0604020202020204" pitchFamily="34" charset="0"/>
              </a:rPr>
              <a:t>POTENTIAL UTILITY/GOVERNMENT-PROVIDED SOLUTIONS:</a:t>
            </a:r>
            <a:endParaRPr lang="en-US" b="1" dirty="0">
              <a:solidFill>
                <a:srgbClr val="002060"/>
              </a:solidFill>
              <a:ea typeface="MS Mincho" panose="02020609040205080304" pitchFamily="49" charset="-128"/>
              <a:cs typeface="Arial" panose="020B0604020202020204" pitchFamily="34" charset="0"/>
            </a:endParaRPr>
          </a:p>
          <a:p>
            <a:pPr marL="285750" indent="-285750">
              <a:lnSpc>
                <a:spcPct val="107000"/>
              </a:lnSpc>
              <a:buFont typeface="Arial" panose="020B0604020202020204" pitchFamily="34" charset="0"/>
              <a:buChar char="•"/>
            </a:pPr>
            <a:r>
              <a:rPr lang="en-US" b="1" dirty="0">
                <a:solidFill>
                  <a:srgbClr val="002060"/>
                </a:solidFill>
                <a:ea typeface="MS Mincho" panose="02020609040205080304" pitchFamily="49" charset="-128"/>
                <a:cs typeface="Arial" panose="020B0604020202020204" pitchFamily="34" charset="0"/>
              </a:rPr>
              <a:t>Power to the </a:t>
            </a:r>
            <a:r>
              <a:rPr lang="en-US" b="1" dirty="0" smtClean="0">
                <a:solidFill>
                  <a:srgbClr val="002060"/>
                </a:solidFill>
                <a:ea typeface="MS Mincho" panose="02020609040205080304" pitchFamily="49" charset="-128"/>
                <a:cs typeface="Arial" panose="020B0604020202020204" pitchFamily="34" charset="0"/>
              </a:rPr>
              <a:t>Poor </a:t>
            </a:r>
            <a:r>
              <a:rPr lang="en-US" b="1" dirty="0">
                <a:solidFill>
                  <a:srgbClr val="002060"/>
                </a:solidFill>
                <a:ea typeface="MS Mincho" panose="02020609040205080304" pitchFamily="49" charset="-128"/>
                <a:cs typeface="Arial" panose="020B0604020202020204" pitchFamily="34" charset="0"/>
              </a:rPr>
              <a:t>r</a:t>
            </a:r>
            <a:r>
              <a:rPr lang="en-US" b="1" dirty="0" smtClean="0">
                <a:solidFill>
                  <a:srgbClr val="002060"/>
                </a:solidFill>
                <a:ea typeface="MS Mincho" panose="02020609040205080304" pitchFamily="49" charset="-128"/>
                <a:cs typeface="Arial" panose="020B0604020202020204" pitchFamily="34" charset="0"/>
              </a:rPr>
              <a:t>evolving </a:t>
            </a:r>
            <a:r>
              <a:rPr lang="en-US" b="1" dirty="0">
                <a:solidFill>
                  <a:srgbClr val="002060"/>
                </a:solidFill>
                <a:ea typeface="MS Mincho" panose="02020609040205080304" pitchFamily="49" charset="-128"/>
                <a:cs typeface="Arial" panose="020B0604020202020204" pitchFamily="34" charset="0"/>
              </a:rPr>
              <a:t>fund </a:t>
            </a:r>
            <a:r>
              <a:rPr lang="en-US" dirty="0">
                <a:solidFill>
                  <a:srgbClr val="002060"/>
                </a:solidFill>
                <a:ea typeface="MS Mincho" panose="02020609040205080304" pitchFamily="49" charset="-128"/>
                <a:cs typeface="Arial" panose="020B0604020202020204" pitchFamily="34" charset="0"/>
              </a:rPr>
              <a:t>with screening and selection of eligible households for long-term low-interest </a:t>
            </a:r>
            <a:r>
              <a:rPr lang="en-US" dirty="0" smtClean="0">
                <a:solidFill>
                  <a:srgbClr val="002060"/>
                </a:solidFill>
                <a:ea typeface="MS Mincho" panose="02020609040205080304" pitchFamily="49" charset="-128"/>
                <a:cs typeface="Arial" panose="020B0604020202020204" pitchFamily="34" charset="0"/>
              </a:rPr>
              <a:t>repayments</a:t>
            </a:r>
            <a:endParaRPr lang="en-US" b="1" dirty="0">
              <a:solidFill>
                <a:srgbClr val="002060"/>
              </a:solidFill>
              <a:ea typeface="MS Mincho" panose="02020609040205080304" pitchFamily="49" charset="-128"/>
              <a:cs typeface="Arial" panose="020B0604020202020204" pitchFamily="34" charset="0"/>
            </a:endParaRPr>
          </a:p>
          <a:p>
            <a:pPr marL="285750" indent="-285750">
              <a:lnSpc>
                <a:spcPct val="107000"/>
              </a:lnSpc>
              <a:buFont typeface="Arial" panose="020B0604020202020204" pitchFamily="34" charset="0"/>
              <a:buChar char="•"/>
            </a:pPr>
            <a:r>
              <a:rPr lang="en-US" b="1" dirty="0" smtClean="0">
                <a:solidFill>
                  <a:srgbClr val="002060"/>
                </a:solidFill>
                <a:ea typeface="MS Mincho" panose="02020609040205080304" pitchFamily="49" charset="-128"/>
                <a:cs typeface="Arial" panose="020B0604020202020204" pitchFamily="34" charset="0"/>
              </a:rPr>
              <a:t>In-kind </a:t>
            </a:r>
            <a:r>
              <a:rPr lang="en-US" b="1" dirty="0">
                <a:solidFill>
                  <a:srgbClr val="002060"/>
                </a:solidFill>
                <a:ea typeface="MS Mincho" panose="02020609040205080304" pitchFamily="49" charset="-128"/>
                <a:cs typeface="Arial" panose="020B0604020202020204" pitchFamily="34" charset="0"/>
              </a:rPr>
              <a:t>contribution: </a:t>
            </a:r>
            <a:r>
              <a:rPr lang="en-US" dirty="0" smtClean="0">
                <a:solidFill>
                  <a:srgbClr val="002060"/>
                </a:solidFill>
                <a:ea typeface="MS Mincho" panose="02020609040205080304" pitchFamily="49" charset="-128"/>
                <a:cs typeface="Arial" panose="020B0604020202020204" pitchFamily="34" charset="0"/>
              </a:rPr>
              <a:t>government </a:t>
            </a:r>
            <a:r>
              <a:rPr lang="en-US" dirty="0">
                <a:solidFill>
                  <a:srgbClr val="002060"/>
                </a:solidFill>
                <a:ea typeface="MS Mincho" panose="02020609040205080304" pitchFamily="49" charset="-128"/>
                <a:cs typeface="Arial" panose="020B0604020202020204" pitchFamily="34" charset="0"/>
              </a:rPr>
              <a:t>provides funds equal to amount put forward by community (excluding connection costs)</a:t>
            </a:r>
          </a:p>
        </p:txBody>
      </p:sp>
      <p:sp>
        <p:nvSpPr>
          <p:cNvPr id="18" name="TextBox 17"/>
          <p:cNvSpPr txBox="1"/>
          <p:nvPr/>
        </p:nvSpPr>
        <p:spPr>
          <a:xfrm>
            <a:off x="0" y="5275414"/>
            <a:ext cx="9144000" cy="12777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lnSpc>
                <a:spcPct val="107000"/>
              </a:lnSpc>
            </a:pPr>
            <a:r>
              <a:rPr lang="en-US" b="1" dirty="0" smtClean="0">
                <a:solidFill>
                  <a:srgbClr val="C00000"/>
                </a:solidFill>
                <a:ea typeface="MS Mincho" panose="02020609040205080304" pitchFamily="49" charset="-128"/>
                <a:cs typeface="Arial" panose="020B0604020202020204" pitchFamily="34" charset="0"/>
              </a:rPr>
              <a:t>RISKS:</a:t>
            </a:r>
            <a:endParaRPr lang="en-US" b="1" dirty="0">
              <a:solidFill>
                <a:srgbClr val="C00000"/>
              </a:solidFill>
              <a:ea typeface="MS Mincho" panose="02020609040205080304" pitchFamily="49" charset="-128"/>
              <a:cs typeface="Arial" panose="020B0604020202020204" pitchFamily="34" charset="0"/>
            </a:endParaRPr>
          </a:p>
          <a:p>
            <a:pPr marL="285750" indent="-285750" algn="ctr">
              <a:lnSpc>
                <a:spcPct val="107000"/>
              </a:lnSpc>
              <a:buFont typeface="Arial" panose="020B0604020202020204" pitchFamily="34" charset="0"/>
              <a:buChar char="•"/>
            </a:pPr>
            <a:r>
              <a:rPr lang="en-US" b="1" dirty="0">
                <a:solidFill>
                  <a:srgbClr val="C00000"/>
                </a:solidFill>
                <a:ea typeface="MS Mincho" panose="02020609040205080304" pitchFamily="49" charset="-128"/>
                <a:cs typeface="Arial" panose="020B0604020202020204" pitchFamily="34" charset="0"/>
              </a:rPr>
              <a:t>Grievances from communities that have already financed their own </a:t>
            </a:r>
            <a:r>
              <a:rPr lang="en-US" b="1" dirty="0" smtClean="0">
                <a:solidFill>
                  <a:srgbClr val="C00000"/>
                </a:solidFill>
                <a:ea typeface="MS Mincho" panose="02020609040205080304" pitchFamily="49" charset="-128"/>
                <a:cs typeface="Arial" panose="020B0604020202020204" pitchFamily="34" charset="0"/>
              </a:rPr>
              <a:t>electrification</a:t>
            </a:r>
            <a:endParaRPr lang="en-US" b="1" dirty="0">
              <a:solidFill>
                <a:srgbClr val="C00000"/>
              </a:solidFill>
              <a:ea typeface="MS Mincho" panose="02020609040205080304" pitchFamily="49" charset="-128"/>
              <a:cs typeface="Arial" panose="020B0604020202020204" pitchFamily="34" charset="0"/>
            </a:endParaRPr>
          </a:p>
          <a:p>
            <a:pPr marL="285750" indent="-285750" algn="ctr">
              <a:lnSpc>
                <a:spcPct val="107000"/>
              </a:lnSpc>
              <a:buFont typeface="Arial" panose="020B0604020202020204" pitchFamily="34" charset="0"/>
              <a:buChar char="•"/>
            </a:pPr>
            <a:r>
              <a:rPr lang="en-US" b="1" dirty="0" smtClean="0">
                <a:solidFill>
                  <a:srgbClr val="C00000"/>
                </a:solidFill>
                <a:ea typeface="MS Mincho" panose="02020609040205080304" pitchFamily="49" charset="-128"/>
                <a:cs typeface="Arial" panose="020B0604020202020204" pitchFamily="34" charset="0"/>
              </a:rPr>
              <a:t>Internal </a:t>
            </a:r>
            <a:r>
              <a:rPr lang="en-US" b="1" dirty="0">
                <a:solidFill>
                  <a:srgbClr val="C00000"/>
                </a:solidFill>
                <a:ea typeface="MS Mincho" panose="02020609040205080304" pitchFamily="49" charset="-128"/>
                <a:cs typeface="Arial" panose="020B0604020202020204" pitchFamily="34" charset="0"/>
              </a:rPr>
              <a:t>disputes between households regarding qualification for loan support</a:t>
            </a:r>
          </a:p>
          <a:p>
            <a:pPr marL="285750" indent="-285750" algn="ctr">
              <a:lnSpc>
                <a:spcPct val="107000"/>
              </a:lnSpc>
              <a:buFont typeface="Arial" panose="020B0604020202020204" pitchFamily="34" charset="0"/>
              <a:buChar char="•"/>
            </a:pPr>
            <a:r>
              <a:rPr lang="en-US" b="1" dirty="0">
                <a:solidFill>
                  <a:srgbClr val="C00000"/>
                </a:solidFill>
                <a:ea typeface="MS Mincho" panose="02020609040205080304" pitchFamily="49" charset="-128"/>
                <a:cs typeface="Arial" panose="020B0604020202020204" pitchFamily="34" charset="0"/>
              </a:rPr>
              <a:t>T</a:t>
            </a:r>
            <a:r>
              <a:rPr lang="en-US" b="1" dirty="0" smtClean="0">
                <a:solidFill>
                  <a:srgbClr val="C00000"/>
                </a:solidFill>
                <a:ea typeface="MS Mincho" panose="02020609040205080304" pitchFamily="49" charset="-128"/>
                <a:cs typeface="Arial" panose="020B0604020202020204" pitchFamily="34" charset="0"/>
              </a:rPr>
              <a:t>he poorest of the poor will </a:t>
            </a:r>
            <a:r>
              <a:rPr lang="en-US" b="1" dirty="0">
                <a:solidFill>
                  <a:srgbClr val="C00000"/>
                </a:solidFill>
                <a:ea typeface="MS Mincho" panose="02020609040205080304" pitchFamily="49" charset="-128"/>
                <a:cs typeface="Arial" panose="020B0604020202020204" pitchFamily="34" charset="0"/>
              </a:rPr>
              <a:t>remain in the dark</a:t>
            </a:r>
          </a:p>
        </p:txBody>
      </p:sp>
    </p:spTree>
    <p:extLst>
      <p:ext uri="{BB962C8B-B14F-4D97-AF65-F5344CB8AC3E}">
        <p14:creationId xmlns:p14="http://schemas.microsoft.com/office/powerpoint/2010/main" val="35231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0920"/>
            <a:ext cx="8229600" cy="1066800"/>
          </a:xfrm>
        </p:spPr>
        <p:txBody>
          <a:bodyPr/>
          <a:lstStyle/>
          <a:p>
            <a:r>
              <a:rPr lang="en-US" dirty="0" smtClean="0"/>
              <a:t>2. Communicate </a:t>
            </a:r>
            <a:r>
              <a:rPr lang="en-US" i="1" dirty="0" smtClean="0"/>
              <a:t>what</a:t>
            </a:r>
            <a:r>
              <a:rPr lang="en-US" dirty="0" smtClean="0"/>
              <a:t>?</a:t>
            </a:r>
            <a:endParaRPr lang="en-US" dirty="0"/>
          </a:p>
        </p:txBody>
      </p:sp>
      <p:sp>
        <p:nvSpPr>
          <p:cNvPr id="3" name="Content Placeholder 2"/>
          <p:cNvSpPr>
            <a:spLocks noGrp="1"/>
          </p:cNvSpPr>
          <p:nvPr>
            <p:ph idx="1"/>
          </p:nvPr>
        </p:nvSpPr>
        <p:spPr>
          <a:xfrm>
            <a:off x="457200" y="2505164"/>
            <a:ext cx="8229600" cy="4069372"/>
          </a:xfrm>
        </p:spPr>
        <p:txBody>
          <a:bodyPr numCol="2">
            <a:normAutofit fontScale="92500" lnSpcReduction="10000"/>
          </a:bodyPr>
          <a:lstStyle/>
          <a:p>
            <a:pPr>
              <a:spcBef>
                <a:spcPts val="600"/>
              </a:spcBef>
              <a:spcAft>
                <a:spcPts val="600"/>
              </a:spcAft>
            </a:pPr>
            <a:r>
              <a:rPr lang="en-US" dirty="0" smtClean="0"/>
              <a:t>Legislation, policy, plans and guidelines </a:t>
            </a:r>
            <a:r>
              <a:rPr lang="en-US" sz="2600" i="1" dirty="0" smtClean="0">
                <a:solidFill>
                  <a:schemeClr val="accent2"/>
                </a:solidFill>
              </a:rPr>
              <a:t>(consultation drafts, and final versions)</a:t>
            </a:r>
          </a:p>
          <a:p>
            <a:pPr>
              <a:spcBef>
                <a:spcPts val="600"/>
              </a:spcBef>
              <a:spcAft>
                <a:spcPts val="600"/>
              </a:spcAft>
            </a:pPr>
            <a:r>
              <a:rPr lang="en-US" dirty="0" smtClean="0"/>
              <a:t>Electrification options, schedule &amp; progress</a:t>
            </a:r>
          </a:p>
          <a:p>
            <a:pPr>
              <a:spcBef>
                <a:spcPts val="600"/>
              </a:spcBef>
              <a:spcAft>
                <a:spcPts val="600"/>
              </a:spcAft>
            </a:pPr>
            <a:r>
              <a:rPr lang="en-US" dirty="0"/>
              <a:t>Environment and social </a:t>
            </a:r>
            <a:r>
              <a:rPr lang="en-US" dirty="0" smtClean="0"/>
              <a:t>management measures</a:t>
            </a:r>
            <a:endParaRPr lang="en-US" dirty="0"/>
          </a:p>
          <a:p>
            <a:pPr>
              <a:spcBef>
                <a:spcPts val="600"/>
              </a:spcBef>
              <a:spcAft>
                <a:spcPts val="600"/>
              </a:spcAft>
            </a:pPr>
            <a:r>
              <a:rPr lang="en-US" dirty="0" smtClean="0"/>
              <a:t>Bills </a:t>
            </a:r>
            <a:r>
              <a:rPr lang="en-US" dirty="0"/>
              <a:t>and collections</a:t>
            </a:r>
          </a:p>
          <a:p>
            <a:pPr>
              <a:spcBef>
                <a:spcPts val="600"/>
              </a:spcBef>
              <a:spcAft>
                <a:spcPts val="600"/>
              </a:spcAft>
            </a:pPr>
            <a:r>
              <a:rPr lang="en-US" dirty="0" smtClean="0"/>
              <a:t>Service delivery issues </a:t>
            </a:r>
            <a:r>
              <a:rPr lang="en-US" sz="2600" i="1" dirty="0" smtClean="0">
                <a:solidFill>
                  <a:schemeClr val="accent2"/>
                </a:solidFill>
              </a:rPr>
              <a:t>(outage repair schedule)</a:t>
            </a:r>
            <a:endParaRPr lang="en-US" i="1" dirty="0" smtClean="0">
              <a:solidFill>
                <a:schemeClr val="accent2"/>
              </a:solidFill>
            </a:endParaRPr>
          </a:p>
          <a:p>
            <a:pPr>
              <a:spcBef>
                <a:spcPts val="600"/>
              </a:spcBef>
              <a:spcAft>
                <a:spcPts val="600"/>
              </a:spcAft>
            </a:pPr>
            <a:r>
              <a:rPr lang="en-US" dirty="0" smtClean="0"/>
              <a:t>Consumer experiences</a:t>
            </a:r>
          </a:p>
          <a:p>
            <a:pPr>
              <a:spcBef>
                <a:spcPts val="600"/>
              </a:spcBef>
              <a:spcAft>
                <a:spcPts val="600"/>
              </a:spcAft>
            </a:pPr>
            <a:r>
              <a:rPr lang="en-US" dirty="0" smtClean="0"/>
              <a:t>Monitoring reports</a:t>
            </a:r>
          </a:p>
          <a:p>
            <a:endParaRPr lang="en-US" dirty="0"/>
          </a:p>
        </p:txBody>
      </p:sp>
      <p:sp>
        <p:nvSpPr>
          <p:cNvPr id="4" name="Rectangle 3"/>
          <p:cNvSpPr/>
          <p:nvPr/>
        </p:nvSpPr>
        <p:spPr>
          <a:xfrm>
            <a:off x="430237" y="1674167"/>
            <a:ext cx="8458200" cy="461665"/>
          </a:xfrm>
          <a:prstGeom prst="rect">
            <a:avLst/>
          </a:prstGeom>
        </p:spPr>
        <p:txBody>
          <a:bodyPr wrap="square">
            <a:spAutoFit/>
          </a:bodyPr>
          <a:lstStyle/>
          <a:p>
            <a:r>
              <a:rPr lang="en-US" sz="2400" i="1" dirty="0" smtClean="0"/>
              <a:t>Plan formulation, implementation and evaluation</a:t>
            </a:r>
            <a:endParaRPr lang="en-US" sz="2400" i="1" dirty="0"/>
          </a:p>
        </p:txBody>
      </p:sp>
    </p:spTree>
    <p:extLst>
      <p:ext uri="{BB962C8B-B14F-4D97-AF65-F5344CB8AC3E}">
        <p14:creationId xmlns:p14="http://schemas.microsoft.com/office/powerpoint/2010/main" val="18934706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normAutofit fontScale="90000"/>
          </a:bodyPr>
          <a:lstStyle/>
          <a:p>
            <a:r>
              <a:rPr lang="en-US" dirty="0" smtClean="0"/>
              <a:t>Some common issues emerging…</a:t>
            </a:r>
            <a:endParaRPr lang="en-US" dirty="0"/>
          </a:p>
        </p:txBody>
      </p:sp>
      <p:sp>
        <p:nvSpPr>
          <p:cNvPr id="3" name="Content Placeholder 2"/>
          <p:cNvSpPr>
            <a:spLocks noGrp="1"/>
          </p:cNvSpPr>
          <p:nvPr>
            <p:ph idx="1"/>
          </p:nvPr>
        </p:nvSpPr>
        <p:spPr>
          <a:xfrm>
            <a:off x="457200" y="1676400"/>
            <a:ext cx="8229600" cy="4898136"/>
          </a:xfrm>
        </p:spPr>
        <p:txBody>
          <a:bodyPr/>
          <a:lstStyle/>
          <a:p>
            <a:pPr marL="624078" indent="-514350">
              <a:buFont typeface="+mj-lt"/>
              <a:buAutoNum type="arabicPeriod"/>
            </a:pPr>
            <a:r>
              <a:rPr lang="en-US" i="1" dirty="0" smtClean="0"/>
              <a:t>What are the </a:t>
            </a:r>
            <a:r>
              <a:rPr lang="en-US" b="1" i="1" dirty="0" smtClean="0"/>
              <a:t>options to get electricity </a:t>
            </a:r>
            <a:r>
              <a:rPr lang="en-US" i="1" dirty="0"/>
              <a:t>for my </a:t>
            </a:r>
            <a:r>
              <a:rPr lang="en-US" i="1" dirty="0" smtClean="0"/>
              <a:t>village? When? How much will it cost?</a:t>
            </a:r>
          </a:p>
          <a:p>
            <a:pPr lvl="1"/>
            <a:r>
              <a:rPr lang="en-US" dirty="0" smtClean="0"/>
              <a:t>Grid</a:t>
            </a:r>
            <a:r>
              <a:rPr lang="en-US" dirty="0"/>
              <a:t> </a:t>
            </a:r>
            <a:r>
              <a:rPr lang="en-US" dirty="0" smtClean="0"/>
              <a:t>vs. off-grid solutions; Union vs. State/Region vs. self-reliant finance. Role of NEP.</a:t>
            </a:r>
          </a:p>
          <a:p>
            <a:pPr marL="624078" indent="-514350">
              <a:buFont typeface="+mj-lt"/>
              <a:buAutoNum type="arabicPeriod"/>
            </a:pPr>
            <a:r>
              <a:rPr lang="en-US" i="1" dirty="0" smtClean="0"/>
              <a:t>What’s </a:t>
            </a:r>
            <a:r>
              <a:rPr lang="en-US" i="1" dirty="0"/>
              <a:t>being done to </a:t>
            </a:r>
            <a:r>
              <a:rPr lang="en-US" i="1" dirty="0" smtClean="0"/>
              <a:t>ensure </a:t>
            </a:r>
            <a:r>
              <a:rPr lang="en-US" b="1" i="1" dirty="0" smtClean="0"/>
              <a:t>good supply</a:t>
            </a:r>
            <a:r>
              <a:rPr lang="en-US" i="1" dirty="0"/>
              <a:t>?</a:t>
            </a:r>
          </a:p>
          <a:p>
            <a:pPr lvl="1"/>
            <a:r>
              <a:rPr lang="en-US" dirty="0" smtClean="0"/>
              <a:t>Timing &amp; duration of outages; Voltage regulation</a:t>
            </a:r>
          </a:p>
          <a:p>
            <a:pPr marL="624078" indent="-514350">
              <a:buFont typeface="+mj-lt"/>
              <a:buAutoNum type="arabicPeriod"/>
            </a:pPr>
            <a:r>
              <a:rPr lang="en-US" i="1" dirty="0" smtClean="0"/>
              <a:t>We pay connection fees, service fees &amp; tariffs. How is all this </a:t>
            </a:r>
            <a:r>
              <a:rPr lang="en-US" b="1" i="1" dirty="0" smtClean="0"/>
              <a:t>money spent</a:t>
            </a:r>
            <a:r>
              <a:rPr lang="en-US" i="1" dirty="0" smtClean="0"/>
              <a:t>?</a:t>
            </a:r>
            <a:endParaRPr lang="en-US" i="1" dirty="0"/>
          </a:p>
          <a:p>
            <a:pPr lvl="1"/>
            <a:r>
              <a:rPr lang="en-US" dirty="0" smtClean="0"/>
              <a:t>‘True’ cost of service; village committee management; financing options.</a:t>
            </a:r>
          </a:p>
          <a:p>
            <a:endParaRPr lang="en-US" dirty="0"/>
          </a:p>
        </p:txBody>
      </p:sp>
    </p:spTree>
    <p:extLst>
      <p:ext uri="{BB962C8B-B14F-4D97-AF65-F5344CB8AC3E}">
        <p14:creationId xmlns:p14="http://schemas.microsoft.com/office/powerpoint/2010/main" val="11226770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Communicate </a:t>
            </a:r>
            <a:r>
              <a:rPr lang="en-US" i="1" dirty="0" smtClean="0"/>
              <a:t>why</a:t>
            </a:r>
            <a:r>
              <a:rPr lang="en-US" dirty="0" smtClean="0"/>
              <a:t>?</a:t>
            </a:r>
            <a:endParaRPr lang="en-US" dirty="0"/>
          </a:p>
        </p:txBody>
      </p:sp>
      <p:sp>
        <p:nvSpPr>
          <p:cNvPr id="3" name="Content Placeholder 2"/>
          <p:cNvSpPr>
            <a:spLocks noGrp="1"/>
          </p:cNvSpPr>
          <p:nvPr>
            <p:ph idx="1"/>
          </p:nvPr>
        </p:nvSpPr>
        <p:spPr>
          <a:xfrm>
            <a:off x="457200" y="2209800"/>
            <a:ext cx="8229600" cy="4325112"/>
          </a:xfrm>
        </p:spPr>
        <p:txBody>
          <a:bodyPr/>
          <a:lstStyle/>
          <a:p>
            <a:r>
              <a:rPr lang="en-US" dirty="0" smtClean="0"/>
              <a:t>Good for </a:t>
            </a:r>
            <a:r>
              <a:rPr lang="en-US" b="1" i="1" dirty="0" smtClean="0"/>
              <a:t>business</a:t>
            </a:r>
            <a:r>
              <a:rPr lang="en-US" dirty="0" smtClean="0"/>
              <a:t>, investor confidence</a:t>
            </a:r>
          </a:p>
          <a:p>
            <a:r>
              <a:rPr lang="en-US" dirty="0" smtClean="0"/>
              <a:t>Build community </a:t>
            </a:r>
            <a:r>
              <a:rPr lang="en-US" b="1" i="1" dirty="0" smtClean="0"/>
              <a:t>trust</a:t>
            </a:r>
            <a:r>
              <a:rPr lang="en-US" dirty="0" smtClean="0"/>
              <a:t> in government</a:t>
            </a:r>
          </a:p>
          <a:p>
            <a:r>
              <a:rPr lang="en-US" dirty="0" smtClean="0"/>
              <a:t>Identify issues early and address at </a:t>
            </a:r>
            <a:r>
              <a:rPr lang="en-US" b="1" i="1" dirty="0" smtClean="0"/>
              <a:t>least cost</a:t>
            </a:r>
            <a:r>
              <a:rPr lang="en-US" dirty="0" smtClean="0"/>
              <a:t> </a:t>
            </a:r>
          </a:p>
          <a:p>
            <a:r>
              <a:rPr lang="en-US" dirty="0" smtClean="0"/>
              <a:t>Learn from experience to </a:t>
            </a:r>
            <a:r>
              <a:rPr lang="en-US" b="1" i="1" dirty="0" smtClean="0"/>
              <a:t>adapt </a:t>
            </a:r>
            <a:r>
              <a:rPr lang="en-US" dirty="0" smtClean="0"/>
              <a:t>and improve</a:t>
            </a:r>
          </a:p>
          <a:p>
            <a:endParaRPr lang="en-US" dirty="0" smtClean="0"/>
          </a:p>
        </p:txBody>
      </p:sp>
    </p:spTree>
    <p:extLst>
      <p:ext uri="{BB962C8B-B14F-4D97-AF65-F5344CB8AC3E}">
        <p14:creationId xmlns:p14="http://schemas.microsoft.com/office/powerpoint/2010/main" val="8619190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lstStyle/>
          <a:p>
            <a:r>
              <a:rPr lang="en-US" dirty="0" smtClean="0"/>
              <a:t>4. Communicate </a:t>
            </a:r>
            <a:r>
              <a:rPr lang="en-US" i="1" dirty="0" smtClean="0"/>
              <a:t>how</a:t>
            </a:r>
            <a:r>
              <a:rPr lang="en-US" dirty="0" smtClean="0"/>
              <a:t>?</a:t>
            </a:r>
            <a:endParaRPr lang="en-US" dirty="0"/>
          </a:p>
        </p:txBody>
      </p:sp>
      <p:sp>
        <p:nvSpPr>
          <p:cNvPr id="3" name="Content Placeholder 2"/>
          <p:cNvSpPr>
            <a:spLocks noGrp="1"/>
          </p:cNvSpPr>
          <p:nvPr>
            <p:ph idx="1"/>
          </p:nvPr>
        </p:nvSpPr>
        <p:spPr>
          <a:xfrm>
            <a:off x="457200" y="2514600"/>
            <a:ext cx="8229600" cy="4114800"/>
          </a:xfrm>
        </p:spPr>
        <p:txBody>
          <a:bodyPr numCol="2">
            <a:normAutofit/>
          </a:bodyPr>
          <a:lstStyle/>
          <a:p>
            <a:pPr>
              <a:spcBef>
                <a:spcPts val="600"/>
              </a:spcBef>
              <a:spcAft>
                <a:spcPts val="600"/>
              </a:spcAft>
            </a:pPr>
            <a:r>
              <a:rPr lang="en-US" dirty="0" smtClean="0"/>
              <a:t>Meetings</a:t>
            </a:r>
          </a:p>
          <a:p>
            <a:pPr>
              <a:spcBef>
                <a:spcPts val="600"/>
              </a:spcBef>
              <a:spcAft>
                <a:spcPts val="600"/>
              </a:spcAft>
            </a:pPr>
            <a:r>
              <a:rPr lang="en-US" dirty="0" smtClean="0"/>
              <a:t>Public events</a:t>
            </a:r>
          </a:p>
          <a:p>
            <a:pPr>
              <a:spcBef>
                <a:spcPts val="600"/>
              </a:spcBef>
              <a:spcAft>
                <a:spcPts val="600"/>
              </a:spcAft>
            </a:pPr>
            <a:r>
              <a:rPr lang="en-US" dirty="0" smtClean="0"/>
              <a:t>Public sign-boards</a:t>
            </a:r>
            <a:endParaRPr lang="en-US" dirty="0"/>
          </a:p>
          <a:p>
            <a:pPr>
              <a:spcBef>
                <a:spcPts val="600"/>
              </a:spcBef>
              <a:spcAft>
                <a:spcPts val="600"/>
              </a:spcAft>
            </a:pPr>
            <a:r>
              <a:rPr lang="en-US" dirty="0" smtClean="0"/>
              <a:t>Call-</a:t>
            </a:r>
            <a:r>
              <a:rPr lang="en-US" dirty="0" err="1" smtClean="0"/>
              <a:t>centres</a:t>
            </a:r>
            <a:endParaRPr lang="en-US" dirty="0" smtClean="0"/>
          </a:p>
          <a:p>
            <a:pPr>
              <a:spcBef>
                <a:spcPts val="600"/>
              </a:spcBef>
              <a:spcAft>
                <a:spcPts val="600"/>
              </a:spcAft>
            </a:pPr>
            <a:r>
              <a:rPr lang="en-US" dirty="0" smtClean="0"/>
              <a:t>Monthly bills</a:t>
            </a:r>
          </a:p>
          <a:p>
            <a:pPr>
              <a:spcBef>
                <a:spcPts val="600"/>
              </a:spcBef>
              <a:spcAft>
                <a:spcPts val="600"/>
              </a:spcAft>
            </a:pPr>
            <a:r>
              <a:rPr lang="en-US" dirty="0" smtClean="0"/>
              <a:t>Public buildings with service desks</a:t>
            </a:r>
          </a:p>
          <a:p>
            <a:pPr>
              <a:spcBef>
                <a:spcPts val="600"/>
              </a:spcBef>
              <a:spcAft>
                <a:spcPts val="600"/>
              </a:spcAft>
            </a:pPr>
            <a:r>
              <a:rPr lang="en-US" dirty="0" smtClean="0"/>
              <a:t>Facebook</a:t>
            </a:r>
          </a:p>
          <a:p>
            <a:pPr>
              <a:spcBef>
                <a:spcPts val="600"/>
              </a:spcBef>
              <a:spcAft>
                <a:spcPts val="600"/>
              </a:spcAft>
            </a:pPr>
            <a:r>
              <a:rPr lang="en-US" dirty="0" smtClean="0"/>
              <a:t>Viber/Text message</a:t>
            </a:r>
          </a:p>
          <a:p>
            <a:pPr>
              <a:spcBef>
                <a:spcPts val="600"/>
              </a:spcBef>
              <a:spcAft>
                <a:spcPts val="600"/>
              </a:spcAft>
            </a:pPr>
            <a:r>
              <a:rPr lang="en-US" dirty="0" smtClean="0"/>
              <a:t>Press, TV, Radio </a:t>
            </a:r>
            <a:r>
              <a:rPr lang="en-US" sz="2600" i="1" dirty="0" smtClean="0">
                <a:solidFill>
                  <a:schemeClr val="accent2"/>
                </a:solidFill>
              </a:rPr>
              <a:t>(government and private)</a:t>
            </a:r>
          </a:p>
          <a:p>
            <a:pPr>
              <a:spcBef>
                <a:spcPts val="600"/>
              </a:spcBef>
              <a:spcAft>
                <a:spcPts val="600"/>
              </a:spcAft>
            </a:pPr>
            <a:r>
              <a:rPr lang="en-US" dirty="0" smtClean="0"/>
              <a:t>Advertisements</a:t>
            </a:r>
          </a:p>
          <a:p>
            <a:pPr>
              <a:spcBef>
                <a:spcPts val="600"/>
              </a:spcBef>
              <a:spcAft>
                <a:spcPts val="600"/>
              </a:spcAft>
            </a:pPr>
            <a:r>
              <a:rPr lang="en-US" dirty="0" smtClean="0"/>
              <a:t>Truck </a:t>
            </a:r>
            <a:r>
              <a:rPr lang="en-US" dirty="0"/>
              <a:t>with </a:t>
            </a:r>
            <a:r>
              <a:rPr lang="en-US" dirty="0" smtClean="0"/>
              <a:t>loud-speaker</a:t>
            </a:r>
            <a:endParaRPr lang="en-US" dirty="0"/>
          </a:p>
        </p:txBody>
      </p:sp>
      <p:sp>
        <p:nvSpPr>
          <p:cNvPr id="4" name="Rectangle 3"/>
          <p:cNvSpPr/>
          <p:nvPr/>
        </p:nvSpPr>
        <p:spPr>
          <a:xfrm>
            <a:off x="430237" y="1674167"/>
            <a:ext cx="8458200" cy="769441"/>
          </a:xfrm>
          <a:prstGeom prst="rect">
            <a:avLst/>
          </a:prstGeom>
        </p:spPr>
        <p:txBody>
          <a:bodyPr wrap="square">
            <a:spAutoFit/>
          </a:bodyPr>
          <a:lstStyle/>
          <a:p>
            <a:pPr marL="109728" lvl="0">
              <a:spcBef>
                <a:spcPts val="300"/>
              </a:spcBef>
              <a:buClr>
                <a:srgbClr val="A04DA3"/>
              </a:buClr>
            </a:pPr>
            <a:r>
              <a:rPr lang="en-US" sz="2200" i="1" dirty="0">
                <a:solidFill>
                  <a:prstClr val="black"/>
                </a:solidFill>
              </a:rPr>
              <a:t>One way </a:t>
            </a:r>
            <a:r>
              <a:rPr lang="en-US" sz="2200" i="1" dirty="0" smtClean="0">
                <a:solidFill>
                  <a:prstClr val="black"/>
                </a:solidFill>
              </a:rPr>
              <a:t>vs. interactive two </a:t>
            </a:r>
            <a:r>
              <a:rPr lang="en-US" sz="2200" i="1" dirty="0">
                <a:solidFill>
                  <a:prstClr val="black"/>
                </a:solidFill>
              </a:rPr>
              <a:t>way </a:t>
            </a:r>
            <a:r>
              <a:rPr lang="en-US" sz="2200" i="1" dirty="0" smtClean="0">
                <a:solidFill>
                  <a:prstClr val="black"/>
                </a:solidFill>
              </a:rPr>
              <a:t>channels? Ad hoc real-time vs. formal records? Digital </a:t>
            </a:r>
            <a:r>
              <a:rPr lang="en-US" sz="2200" i="1" dirty="0">
                <a:solidFill>
                  <a:prstClr val="black"/>
                </a:solidFill>
              </a:rPr>
              <a:t>vs. </a:t>
            </a:r>
            <a:r>
              <a:rPr lang="en-US" sz="2200" i="1" dirty="0" smtClean="0">
                <a:solidFill>
                  <a:prstClr val="black"/>
                </a:solidFill>
              </a:rPr>
              <a:t>physical? Local languages</a:t>
            </a:r>
            <a:r>
              <a:rPr lang="en-US" sz="2200" i="1" dirty="0">
                <a:solidFill>
                  <a:prstClr val="black"/>
                </a:solidFill>
              </a:rPr>
              <a:t>?</a:t>
            </a:r>
          </a:p>
        </p:txBody>
      </p:sp>
    </p:spTree>
    <p:extLst>
      <p:ext uri="{BB962C8B-B14F-4D97-AF65-F5344CB8AC3E}">
        <p14:creationId xmlns:p14="http://schemas.microsoft.com/office/powerpoint/2010/main" val="42415551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noAutofit/>
          </a:bodyPr>
          <a:lstStyle/>
          <a:p>
            <a:r>
              <a:rPr lang="en-US" sz="2800" dirty="0" smtClean="0"/>
              <a:t>National Community-Driven Development Project</a:t>
            </a:r>
            <a:endParaRPr lang="en-US" sz="2800"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0" y="1326117"/>
            <a:ext cx="8839200" cy="5531883"/>
          </a:xfrm>
          <a:prstGeom prst="rect">
            <a:avLst/>
          </a:prstGeom>
        </p:spPr>
      </p:pic>
    </p:spTree>
    <p:extLst>
      <p:ext uri="{BB962C8B-B14F-4D97-AF65-F5344CB8AC3E}">
        <p14:creationId xmlns:p14="http://schemas.microsoft.com/office/powerpoint/2010/main" val="23187161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Example poster for NEP</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90500" y="914400"/>
            <a:ext cx="8763000" cy="5842000"/>
          </a:xfrm>
          <a:prstGeom prst="rect">
            <a:avLst/>
          </a:prstGeom>
        </p:spPr>
      </p:pic>
    </p:spTree>
    <p:extLst>
      <p:ext uri="{BB962C8B-B14F-4D97-AF65-F5344CB8AC3E}">
        <p14:creationId xmlns:p14="http://schemas.microsoft.com/office/powerpoint/2010/main" val="40386580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4728</TotalTime>
  <Words>2973</Words>
  <Application>Microsoft Office PowerPoint</Application>
  <PresentationFormat>On-screen Show (4:3)</PresentationFormat>
  <Paragraphs>367</Paragraphs>
  <Slides>38</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MS Mincho</vt:lpstr>
      <vt:lpstr>Arial</vt:lpstr>
      <vt:lpstr>Calibri</vt:lpstr>
      <vt:lpstr>Georgia</vt:lpstr>
      <vt:lpstr>Times New Roman</vt:lpstr>
      <vt:lpstr>Trebuchet MS</vt:lpstr>
      <vt:lpstr>Wingdings 2</vt:lpstr>
      <vt:lpstr>Urban</vt:lpstr>
      <vt:lpstr>Office Theme</vt:lpstr>
      <vt:lpstr>Ideas for Electricity Sector communications</vt:lpstr>
      <vt:lpstr>Strategic communication is essential for achieving energy goals in Myanmar</vt:lpstr>
      <vt:lpstr>1. Who communicates to whom?</vt:lpstr>
      <vt:lpstr>2. Communicate what?</vt:lpstr>
      <vt:lpstr>Some common issues emerging…</vt:lpstr>
      <vt:lpstr>3. Communicate why?</vt:lpstr>
      <vt:lpstr>4. Communicate how?</vt:lpstr>
      <vt:lpstr>National Community-Driven Development Project</vt:lpstr>
      <vt:lpstr>Example poster for NEP</vt:lpstr>
      <vt:lpstr>5. Communicate when?</vt:lpstr>
      <vt:lpstr>Action you can take now</vt:lpstr>
      <vt:lpstr>Avenues for World Bank support to energy sector communications</vt:lpstr>
      <vt:lpstr>QUESTIONS FOR DISCUSSION</vt:lpstr>
      <vt:lpstr>BACKGROUND SLIDES</vt:lpstr>
      <vt:lpstr>Disappointment</vt:lpstr>
      <vt:lpstr>Steering a path within a safe zone of ‘reasonable value’</vt:lpstr>
      <vt:lpstr>PowerPoint Presentation</vt:lpstr>
      <vt:lpstr>Sector messages (May 2016 PPT)</vt:lpstr>
      <vt:lpstr>Myanmar’s Energy ‘Menu’</vt:lpstr>
      <vt:lpstr>PowerPoint Presentation</vt:lpstr>
      <vt:lpstr>Many ways to ‘split the bill’ including to pay private sector participants</vt:lpstr>
      <vt:lpstr>New channels</vt:lpstr>
      <vt:lpstr>12 million Viber users (2014)</vt:lpstr>
      <vt:lpstr>Example from YESC Facebook</vt:lpstr>
      <vt:lpstr>PowerPoint Presentation</vt:lpstr>
      <vt:lpstr>Myanmar NEP Safeguards</vt:lpstr>
      <vt:lpstr>Implementing safeguards</vt:lpstr>
      <vt:lpstr>Off-grid communication survey: what reaches the end user?</vt:lpstr>
      <vt:lpstr>Union/State/District PMO roles</vt:lpstr>
      <vt:lpstr>Fieldwork conducted in June 2016</vt:lpstr>
      <vt:lpstr>Fieldwork findings: off-grid component</vt:lpstr>
      <vt:lpstr>Fieldwork findings: Off-grid stakeholder engagement</vt:lpstr>
      <vt:lpstr>Fieldwork findings: On-grid stakeholder engagement</vt:lpstr>
      <vt:lpstr>Fieldwork findings: feedback mechanism</vt:lpstr>
      <vt:lpstr>Fieldwork findings: Village Electrification Committees</vt:lpstr>
      <vt:lpstr>Fieldwork findings: land acquisition</vt:lpstr>
      <vt:lpstr>Next Steps: training materials</vt:lpstr>
      <vt:lpstr>Next steps: solutions for vulnerable households</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Outreach Process</dc:title>
  <dc:creator>hworley@worldbankgroup.org</dc:creator>
  <cp:lastModifiedBy>Alan David Lee</cp:lastModifiedBy>
  <cp:revision>204</cp:revision>
  <dcterms:created xsi:type="dcterms:W3CDTF">2014-11-19T17:16:34Z</dcterms:created>
  <dcterms:modified xsi:type="dcterms:W3CDTF">2016-11-01T13:39:45Z</dcterms:modified>
</cp:coreProperties>
</file>